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324" r:id="rId4"/>
    <p:sldId id="257" r:id="rId5"/>
    <p:sldId id="294" r:id="rId6"/>
    <p:sldId id="369" r:id="rId7"/>
    <p:sldId id="429" r:id="rId8"/>
    <p:sldId id="430" r:id="rId9"/>
    <p:sldId id="436" r:id="rId10"/>
    <p:sldId id="410" r:id="rId11"/>
    <p:sldId id="407" r:id="rId12"/>
    <p:sldId id="293" r:id="rId13"/>
    <p:sldId id="417" r:id="rId14"/>
    <p:sldId id="418" r:id="rId15"/>
    <p:sldId id="419" r:id="rId16"/>
    <p:sldId id="420" r:id="rId17"/>
    <p:sldId id="421" r:id="rId18"/>
    <p:sldId id="373" r:id="rId19"/>
    <p:sldId id="378" r:id="rId20"/>
    <p:sldId id="320" r:id="rId21"/>
    <p:sldId id="327" r:id="rId22"/>
    <p:sldId id="384" r:id="rId23"/>
    <p:sldId id="393" r:id="rId24"/>
    <p:sldId id="329" r:id="rId25"/>
    <p:sldId id="391" r:id="rId26"/>
    <p:sldId id="330" r:id="rId27"/>
    <p:sldId id="365" r:id="rId28"/>
    <p:sldId id="265" r:id="rId29"/>
    <p:sldId id="415" r:id="rId30"/>
    <p:sldId id="416" r:id="rId31"/>
    <p:sldId id="269" r:id="rId32"/>
    <p:sldId id="434" r:id="rId33"/>
    <p:sldId id="435" r:id="rId34"/>
    <p:sldId id="422" r:id="rId35"/>
    <p:sldId id="43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184792-8E82-75A4-470A-4E027D0F01B0}" name="DiGiacomo, Dana (BOP)" initials="DD(" userId="S::ddigiacomo@bop.gov::943704fd-7e1c-4d32-9361-5f2ef29cdce6" providerId="AD"/>
  <p188:author id="{9BAB0CA0-F035-5DFF-7AC0-473F516C8723}" name="Parks, Akia (BOP)" initials="AP" userId="S::adparks@bop.gov::0cfe8b06-e5e3-45ae-9330-bc65eabe00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3792" autoAdjust="0"/>
  </p:normalViewPr>
  <p:slideViewPr>
    <p:cSldViewPr snapToGrid="0">
      <p:cViewPr varScale="1">
        <p:scale>
          <a:sx n="119" d="100"/>
          <a:sy n="119" d="100"/>
        </p:scale>
        <p:origin x="3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87A26-627E-49ED-8BEC-5592179C8FBF}"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3779C994-3AAF-41A7-9948-3991A8A9045D}">
      <dgm:prSet/>
      <dgm:spPr/>
      <dgm:t>
        <a:bodyPr/>
        <a:lstStyle/>
        <a:p>
          <a:r>
            <a:rPr lang="en-US" b="1" dirty="0"/>
            <a:t>BP-A0210</a:t>
          </a:r>
        </a:p>
      </dgm:t>
    </dgm:pt>
    <dgm:pt modelId="{75E784F2-3148-4DF5-A27A-7EE0880B5B6B}" type="parTrans" cxnId="{A24107FD-D3CA-44F8-9754-99FAB973D133}">
      <dgm:prSet/>
      <dgm:spPr/>
      <dgm:t>
        <a:bodyPr/>
        <a:lstStyle/>
        <a:p>
          <a:endParaRPr lang="en-US"/>
        </a:p>
      </dgm:t>
    </dgm:pt>
    <dgm:pt modelId="{742472AB-AD5B-4107-982E-0EBDEECE8736}" type="sibTrans" cxnId="{A24107FD-D3CA-44F8-9754-99FAB973D133}">
      <dgm:prSet/>
      <dgm:spPr/>
      <dgm:t>
        <a:bodyPr/>
        <a:lstStyle/>
        <a:p>
          <a:endParaRPr lang="en-US"/>
        </a:p>
      </dgm:t>
    </dgm:pt>
    <dgm:pt modelId="{AC7AE441-E61F-4A97-AC8B-4EBD7893D53B}">
      <dgm:prSet/>
      <dgm:spPr/>
      <dgm:t>
        <a:bodyPr/>
        <a:lstStyle/>
        <a:p>
          <a:r>
            <a:rPr lang="en-US" b="1"/>
            <a:t>Supervised Release Plan (if applicable)</a:t>
          </a:r>
        </a:p>
      </dgm:t>
    </dgm:pt>
    <dgm:pt modelId="{B74FEF93-1E76-4464-97CB-B388BE6A8E76}" type="parTrans" cxnId="{6634A8EE-8EE6-4E93-86A3-8C95AD739441}">
      <dgm:prSet/>
      <dgm:spPr/>
      <dgm:t>
        <a:bodyPr/>
        <a:lstStyle/>
        <a:p>
          <a:endParaRPr lang="en-US"/>
        </a:p>
      </dgm:t>
    </dgm:pt>
    <dgm:pt modelId="{2E8BF44C-F8E6-425A-B256-92C6868E64C2}" type="sibTrans" cxnId="{6634A8EE-8EE6-4E93-86A3-8C95AD739441}">
      <dgm:prSet/>
      <dgm:spPr/>
      <dgm:t>
        <a:bodyPr/>
        <a:lstStyle/>
        <a:p>
          <a:endParaRPr lang="en-US"/>
        </a:p>
      </dgm:t>
    </dgm:pt>
    <dgm:pt modelId="{0AEF6B1B-AA95-47EB-9314-5D24A044CB19}">
      <dgm:prSet/>
      <dgm:spPr/>
      <dgm:t>
        <a:bodyPr/>
        <a:lstStyle/>
        <a:p>
          <a:r>
            <a:rPr lang="en-US" b="1"/>
            <a:t>BEMR Exit Summary</a:t>
          </a:r>
        </a:p>
      </dgm:t>
    </dgm:pt>
    <dgm:pt modelId="{3231FD04-F4D5-4740-89C6-43DBE8B8ED99}" type="parTrans" cxnId="{A16C9B21-12D1-40FA-985F-7360CE3D143B}">
      <dgm:prSet/>
      <dgm:spPr/>
      <dgm:t>
        <a:bodyPr/>
        <a:lstStyle/>
        <a:p>
          <a:endParaRPr lang="en-US"/>
        </a:p>
      </dgm:t>
    </dgm:pt>
    <dgm:pt modelId="{6024BE15-DCD1-4E94-866D-65E1115F0C99}" type="sibTrans" cxnId="{A16C9B21-12D1-40FA-985F-7360CE3D143B}">
      <dgm:prSet/>
      <dgm:spPr/>
      <dgm:t>
        <a:bodyPr/>
        <a:lstStyle/>
        <a:p>
          <a:endParaRPr lang="en-US"/>
        </a:p>
      </dgm:t>
    </dgm:pt>
    <dgm:pt modelId="{E15B6EF8-4808-4869-AE76-E18BE7020D5D}">
      <dgm:prSet/>
      <dgm:spPr/>
      <dgm:t>
        <a:bodyPr/>
        <a:lstStyle/>
        <a:p>
          <a:r>
            <a:rPr lang="en-US" b="1"/>
            <a:t>Community Based Agreement Form</a:t>
          </a:r>
        </a:p>
      </dgm:t>
    </dgm:pt>
    <dgm:pt modelId="{3DDF234E-41FA-4962-A8EB-D308549A60FC}" type="parTrans" cxnId="{B0F999A5-0729-44DC-9CED-CCD90D8BF9A9}">
      <dgm:prSet/>
      <dgm:spPr/>
      <dgm:t>
        <a:bodyPr/>
        <a:lstStyle/>
        <a:p>
          <a:endParaRPr lang="en-US"/>
        </a:p>
      </dgm:t>
    </dgm:pt>
    <dgm:pt modelId="{A1848D95-13D2-4909-BA48-849EDE69432D}" type="sibTrans" cxnId="{B0F999A5-0729-44DC-9CED-CCD90D8BF9A9}">
      <dgm:prSet/>
      <dgm:spPr/>
      <dgm:t>
        <a:bodyPr/>
        <a:lstStyle/>
        <a:p>
          <a:endParaRPr lang="en-US"/>
        </a:p>
      </dgm:t>
    </dgm:pt>
    <dgm:pt modelId="{D11DA531-5378-49CC-AD9B-C4C4F4672337}">
      <dgm:prSet/>
      <dgm:spPr/>
      <dgm:t>
        <a:bodyPr/>
        <a:lstStyle/>
        <a:p>
          <a:r>
            <a:rPr lang="en-US" b="1"/>
            <a:t>Conditions of Home Detention</a:t>
          </a:r>
        </a:p>
      </dgm:t>
    </dgm:pt>
    <dgm:pt modelId="{FA872A6E-D68D-46B9-A509-E449D7F20BF5}" type="parTrans" cxnId="{4A538084-E24C-46B7-8682-717B4AE5A07F}">
      <dgm:prSet/>
      <dgm:spPr/>
      <dgm:t>
        <a:bodyPr/>
        <a:lstStyle/>
        <a:p>
          <a:endParaRPr lang="en-US"/>
        </a:p>
      </dgm:t>
    </dgm:pt>
    <dgm:pt modelId="{F972FA1D-CAC2-437B-83CE-0CF167B2B13B}" type="sibTrans" cxnId="{4A538084-E24C-46B7-8682-717B4AE5A07F}">
      <dgm:prSet/>
      <dgm:spPr/>
      <dgm:t>
        <a:bodyPr/>
        <a:lstStyle/>
        <a:p>
          <a:endParaRPr lang="en-US"/>
        </a:p>
      </dgm:t>
    </dgm:pt>
    <dgm:pt modelId="{BD68B8DB-B7BA-42A3-9705-2369FA7C8F0E}">
      <dgm:prSet/>
      <dgm:spPr/>
      <dgm:t>
        <a:bodyPr/>
        <a:lstStyle/>
        <a:p>
          <a:r>
            <a:rPr lang="en-US" b="1"/>
            <a:t>PSR</a:t>
          </a:r>
        </a:p>
      </dgm:t>
    </dgm:pt>
    <dgm:pt modelId="{9EC998A7-9FF3-40E2-9930-ACE28DDA640A}" type="parTrans" cxnId="{EAD5CCD8-6977-48B2-802B-0A358A736E91}">
      <dgm:prSet/>
      <dgm:spPr/>
      <dgm:t>
        <a:bodyPr/>
        <a:lstStyle/>
        <a:p>
          <a:endParaRPr lang="en-US"/>
        </a:p>
      </dgm:t>
    </dgm:pt>
    <dgm:pt modelId="{5B31F351-41D4-473F-9E66-26D1F1407D49}" type="sibTrans" cxnId="{EAD5CCD8-6977-48B2-802B-0A358A736E91}">
      <dgm:prSet/>
      <dgm:spPr/>
      <dgm:t>
        <a:bodyPr/>
        <a:lstStyle/>
        <a:p>
          <a:endParaRPr lang="en-US"/>
        </a:p>
      </dgm:t>
    </dgm:pt>
    <dgm:pt modelId="{2CA1A6F3-88E7-4356-88E7-F77C775A017A}">
      <dgm:prSet/>
      <dgm:spPr/>
      <dgm:t>
        <a:bodyPr/>
        <a:lstStyle/>
        <a:p>
          <a:r>
            <a:rPr lang="en-US" b="1"/>
            <a:t>J&amp;C</a:t>
          </a:r>
        </a:p>
      </dgm:t>
    </dgm:pt>
    <dgm:pt modelId="{083B3893-7350-4B14-85F5-B72B2BA7BB0E}" type="parTrans" cxnId="{118E01C1-6927-422B-94CA-3F20955C710A}">
      <dgm:prSet/>
      <dgm:spPr/>
      <dgm:t>
        <a:bodyPr/>
        <a:lstStyle/>
        <a:p>
          <a:endParaRPr lang="en-US"/>
        </a:p>
      </dgm:t>
    </dgm:pt>
    <dgm:pt modelId="{BB302050-6F53-4A60-978F-E6E7E1E7BBAC}" type="sibTrans" cxnId="{118E01C1-6927-422B-94CA-3F20955C710A}">
      <dgm:prSet/>
      <dgm:spPr/>
      <dgm:t>
        <a:bodyPr/>
        <a:lstStyle/>
        <a:p>
          <a:endParaRPr lang="en-US"/>
        </a:p>
      </dgm:t>
    </dgm:pt>
    <dgm:pt modelId="{B6B9C647-3028-4B04-854E-752D8AE01392}">
      <dgm:prSet/>
      <dgm:spPr/>
      <dgm:t>
        <a:bodyPr/>
        <a:lstStyle/>
        <a:p>
          <a:r>
            <a:rPr lang="en-US" b="1"/>
            <a:t>Progress Report</a:t>
          </a:r>
        </a:p>
      </dgm:t>
    </dgm:pt>
    <dgm:pt modelId="{1738FDA6-66E0-42D7-88E8-8ECEADF55286}" type="parTrans" cxnId="{5E3049AA-94C5-4F58-A113-7D55487F83A1}">
      <dgm:prSet/>
      <dgm:spPr/>
      <dgm:t>
        <a:bodyPr/>
        <a:lstStyle/>
        <a:p>
          <a:endParaRPr lang="en-US"/>
        </a:p>
      </dgm:t>
    </dgm:pt>
    <dgm:pt modelId="{9FCC8658-B211-434F-8BDD-200B2B114E2E}" type="sibTrans" cxnId="{5E3049AA-94C5-4F58-A113-7D55487F83A1}">
      <dgm:prSet/>
      <dgm:spPr/>
      <dgm:t>
        <a:bodyPr/>
        <a:lstStyle/>
        <a:p>
          <a:endParaRPr lang="en-US"/>
        </a:p>
      </dgm:t>
    </dgm:pt>
    <dgm:pt modelId="{5AB9F0AB-FD1A-4EDC-BE8D-0AEA4CEC0D72}">
      <dgm:prSet/>
      <dgm:spPr/>
      <dgm:t>
        <a:bodyPr/>
        <a:lstStyle/>
        <a:p>
          <a:r>
            <a:rPr lang="en-US" b="1"/>
            <a:t>Documentation regarding unresolved pending charges and detainers</a:t>
          </a:r>
        </a:p>
      </dgm:t>
    </dgm:pt>
    <dgm:pt modelId="{B21FFA1B-F0EA-4138-AC81-B00F29041CE5}" type="parTrans" cxnId="{DD7A1D09-F415-494A-86F1-1E1C744D0B37}">
      <dgm:prSet/>
      <dgm:spPr/>
      <dgm:t>
        <a:bodyPr/>
        <a:lstStyle/>
        <a:p>
          <a:endParaRPr lang="en-US"/>
        </a:p>
      </dgm:t>
    </dgm:pt>
    <dgm:pt modelId="{BF42B548-2E3F-4C02-8787-D51D656235D3}" type="sibTrans" cxnId="{DD7A1D09-F415-494A-86F1-1E1C744D0B37}">
      <dgm:prSet/>
      <dgm:spPr/>
      <dgm:t>
        <a:bodyPr/>
        <a:lstStyle/>
        <a:p>
          <a:endParaRPr lang="en-US"/>
        </a:p>
      </dgm:t>
    </dgm:pt>
    <dgm:pt modelId="{A095E6A1-84FA-482E-9DB0-7E486D0CCBF2}">
      <dgm:prSet/>
      <dgm:spPr/>
      <dgm:t>
        <a:bodyPr/>
        <a:lstStyle/>
        <a:p>
          <a:r>
            <a:rPr lang="en-US" b="1"/>
            <a:t>FTC Worksheet</a:t>
          </a:r>
        </a:p>
      </dgm:t>
    </dgm:pt>
    <dgm:pt modelId="{8CC8ECBE-3302-49C7-9177-0AA85130765C}" type="parTrans" cxnId="{CA76E03C-5E71-48D2-AFD1-9623EE991B55}">
      <dgm:prSet/>
      <dgm:spPr/>
      <dgm:t>
        <a:bodyPr/>
        <a:lstStyle/>
        <a:p>
          <a:endParaRPr lang="en-US"/>
        </a:p>
      </dgm:t>
    </dgm:pt>
    <dgm:pt modelId="{99D6733E-2B80-40DE-89A8-9042016ECF79}" type="sibTrans" cxnId="{CA76E03C-5E71-48D2-AFD1-9623EE991B55}">
      <dgm:prSet/>
      <dgm:spPr/>
      <dgm:t>
        <a:bodyPr/>
        <a:lstStyle/>
        <a:p>
          <a:endParaRPr lang="en-US"/>
        </a:p>
      </dgm:t>
    </dgm:pt>
    <dgm:pt modelId="{F4B59625-80B5-40F8-8C43-F92AD7A955A6}">
      <dgm:prSet/>
      <dgm:spPr/>
      <dgm:t>
        <a:bodyPr/>
        <a:lstStyle/>
        <a:p>
          <a:r>
            <a:rPr lang="en-US" dirty="0"/>
            <a:t>DAL indicating each detaining authority was notified of pend. Release to Community</a:t>
          </a:r>
        </a:p>
      </dgm:t>
    </dgm:pt>
    <dgm:pt modelId="{4400B77D-402F-4DAD-87C1-41574F1CE6FF}" type="parTrans" cxnId="{61573D20-67AE-4B0C-8EC6-413E3E3A0930}">
      <dgm:prSet/>
      <dgm:spPr/>
      <dgm:t>
        <a:bodyPr/>
        <a:lstStyle/>
        <a:p>
          <a:endParaRPr lang="en-US"/>
        </a:p>
      </dgm:t>
    </dgm:pt>
    <dgm:pt modelId="{099F110A-045B-4F2F-96B1-B994CA9FBE31}" type="sibTrans" cxnId="{61573D20-67AE-4B0C-8EC6-413E3E3A0930}">
      <dgm:prSet/>
      <dgm:spPr/>
      <dgm:t>
        <a:bodyPr/>
        <a:lstStyle/>
        <a:p>
          <a:endParaRPr lang="en-US"/>
        </a:p>
      </dgm:t>
    </dgm:pt>
    <dgm:pt modelId="{FDE3D6F2-A7CA-4A6B-9DB7-09A1F7C5D5AE}" type="pres">
      <dgm:prSet presAssocID="{DC387A26-627E-49ED-8BEC-5592179C8FBF}" presName="diagram" presStyleCnt="0">
        <dgm:presLayoutVars>
          <dgm:dir/>
          <dgm:resizeHandles val="exact"/>
        </dgm:presLayoutVars>
      </dgm:prSet>
      <dgm:spPr/>
    </dgm:pt>
    <dgm:pt modelId="{AD60DA1A-6181-4528-AB48-860B002915C8}" type="pres">
      <dgm:prSet presAssocID="{3779C994-3AAF-41A7-9948-3991A8A9045D}" presName="node" presStyleLbl="node1" presStyleIdx="0" presStyleCnt="11">
        <dgm:presLayoutVars>
          <dgm:bulletEnabled val="1"/>
        </dgm:presLayoutVars>
      </dgm:prSet>
      <dgm:spPr/>
    </dgm:pt>
    <dgm:pt modelId="{819E4C96-CE4A-4AF9-8CC4-8674440B5D54}" type="pres">
      <dgm:prSet presAssocID="{742472AB-AD5B-4107-982E-0EBDEECE8736}" presName="sibTrans" presStyleCnt="0"/>
      <dgm:spPr/>
    </dgm:pt>
    <dgm:pt modelId="{B5A22076-27C5-4B8F-9B39-319125C91609}" type="pres">
      <dgm:prSet presAssocID="{AC7AE441-E61F-4A97-AC8B-4EBD7893D53B}" presName="node" presStyleLbl="node1" presStyleIdx="1" presStyleCnt="11">
        <dgm:presLayoutVars>
          <dgm:bulletEnabled val="1"/>
        </dgm:presLayoutVars>
      </dgm:prSet>
      <dgm:spPr/>
    </dgm:pt>
    <dgm:pt modelId="{DE663C98-C99A-4AAF-AB08-6F9745B77EC2}" type="pres">
      <dgm:prSet presAssocID="{2E8BF44C-F8E6-425A-B256-92C6868E64C2}" presName="sibTrans" presStyleCnt="0"/>
      <dgm:spPr/>
    </dgm:pt>
    <dgm:pt modelId="{6B38CEB2-062A-4E4B-8D1A-3308C654ED0B}" type="pres">
      <dgm:prSet presAssocID="{0AEF6B1B-AA95-47EB-9314-5D24A044CB19}" presName="node" presStyleLbl="node1" presStyleIdx="2" presStyleCnt="11">
        <dgm:presLayoutVars>
          <dgm:bulletEnabled val="1"/>
        </dgm:presLayoutVars>
      </dgm:prSet>
      <dgm:spPr/>
    </dgm:pt>
    <dgm:pt modelId="{FFE42DF2-A6D2-438B-880E-0A987E623EE1}" type="pres">
      <dgm:prSet presAssocID="{6024BE15-DCD1-4E94-866D-65E1115F0C99}" presName="sibTrans" presStyleCnt="0"/>
      <dgm:spPr/>
    </dgm:pt>
    <dgm:pt modelId="{8FFD5924-5135-47DF-BAC8-346A838151BC}" type="pres">
      <dgm:prSet presAssocID="{E15B6EF8-4808-4869-AE76-E18BE7020D5D}" presName="node" presStyleLbl="node1" presStyleIdx="3" presStyleCnt="11">
        <dgm:presLayoutVars>
          <dgm:bulletEnabled val="1"/>
        </dgm:presLayoutVars>
      </dgm:prSet>
      <dgm:spPr/>
    </dgm:pt>
    <dgm:pt modelId="{B56FAE95-D13B-48E5-A5C9-FC8ACC388264}" type="pres">
      <dgm:prSet presAssocID="{A1848D95-13D2-4909-BA48-849EDE69432D}" presName="sibTrans" presStyleCnt="0"/>
      <dgm:spPr/>
    </dgm:pt>
    <dgm:pt modelId="{10462F7E-0260-4A84-B45F-9E34BD6AD08F}" type="pres">
      <dgm:prSet presAssocID="{D11DA531-5378-49CC-AD9B-C4C4F4672337}" presName="node" presStyleLbl="node1" presStyleIdx="4" presStyleCnt="11">
        <dgm:presLayoutVars>
          <dgm:bulletEnabled val="1"/>
        </dgm:presLayoutVars>
      </dgm:prSet>
      <dgm:spPr/>
    </dgm:pt>
    <dgm:pt modelId="{959E4785-7365-4320-B53F-6CA016FA8AF0}" type="pres">
      <dgm:prSet presAssocID="{F972FA1D-CAC2-437B-83CE-0CF167B2B13B}" presName="sibTrans" presStyleCnt="0"/>
      <dgm:spPr/>
    </dgm:pt>
    <dgm:pt modelId="{2CC8EFA9-A495-4DF6-A1EE-C07B3B353C95}" type="pres">
      <dgm:prSet presAssocID="{BD68B8DB-B7BA-42A3-9705-2369FA7C8F0E}" presName="node" presStyleLbl="node1" presStyleIdx="5" presStyleCnt="11">
        <dgm:presLayoutVars>
          <dgm:bulletEnabled val="1"/>
        </dgm:presLayoutVars>
      </dgm:prSet>
      <dgm:spPr/>
    </dgm:pt>
    <dgm:pt modelId="{74B3BC09-BA44-41E8-8F3A-711A9386DB6E}" type="pres">
      <dgm:prSet presAssocID="{5B31F351-41D4-473F-9E66-26D1F1407D49}" presName="sibTrans" presStyleCnt="0"/>
      <dgm:spPr/>
    </dgm:pt>
    <dgm:pt modelId="{B4E46E52-D4D7-4C17-AE59-3F91A987BD94}" type="pres">
      <dgm:prSet presAssocID="{2CA1A6F3-88E7-4356-88E7-F77C775A017A}" presName="node" presStyleLbl="node1" presStyleIdx="6" presStyleCnt="11">
        <dgm:presLayoutVars>
          <dgm:bulletEnabled val="1"/>
        </dgm:presLayoutVars>
      </dgm:prSet>
      <dgm:spPr/>
    </dgm:pt>
    <dgm:pt modelId="{E54161AF-354C-44CC-90A6-258DD4DA3591}" type="pres">
      <dgm:prSet presAssocID="{BB302050-6F53-4A60-978F-E6E7E1E7BBAC}" presName="sibTrans" presStyleCnt="0"/>
      <dgm:spPr/>
    </dgm:pt>
    <dgm:pt modelId="{100E6AF7-88BE-4F48-8735-88DF15FC30A5}" type="pres">
      <dgm:prSet presAssocID="{B6B9C647-3028-4B04-854E-752D8AE01392}" presName="node" presStyleLbl="node1" presStyleIdx="7" presStyleCnt="11">
        <dgm:presLayoutVars>
          <dgm:bulletEnabled val="1"/>
        </dgm:presLayoutVars>
      </dgm:prSet>
      <dgm:spPr/>
    </dgm:pt>
    <dgm:pt modelId="{29F125F9-69A3-4E6B-8D77-D42802F224EE}" type="pres">
      <dgm:prSet presAssocID="{9FCC8658-B211-434F-8BDD-200B2B114E2E}" presName="sibTrans" presStyleCnt="0"/>
      <dgm:spPr/>
    </dgm:pt>
    <dgm:pt modelId="{8FD42CFB-8F35-4CC5-A399-581557820E6D}" type="pres">
      <dgm:prSet presAssocID="{5AB9F0AB-FD1A-4EDC-BE8D-0AEA4CEC0D72}" presName="node" presStyleLbl="node1" presStyleIdx="8" presStyleCnt="11">
        <dgm:presLayoutVars>
          <dgm:bulletEnabled val="1"/>
        </dgm:presLayoutVars>
      </dgm:prSet>
      <dgm:spPr/>
    </dgm:pt>
    <dgm:pt modelId="{A3C4C67A-8939-4004-A06F-D2098F40FD1A}" type="pres">
      <dgm:prSet presAssocID="{BF42B548-2E3F-4C02-8787-D51D656235D3}" presName="sibTrans" presStyleCnt="0"/>
      <dgm:spPr/>
    </dgm:pt>
    <dgm:pt modelId="{9EB46F2C-130E-4962-BFD3-E07EA38F1B55}" type="pres">
      <dgm:prSet presAssocID="{A095E6A1-84FA-482E-9DB0-7E486D0CCBF2}" presName="node" presStyleLbl="node1" presStyleIdx="9" presStyleCnt="11">
        <dgm:presLayoutVars>
          <dgm:bulletEnabled val="1"/>
        </dgm:presLayoutVars>
      </dgm:prSet>
      <dgm:spPr/>
    </dgm:pt>
    <dgm:pt modelId="{1BD6C7DF-F817-4E2A-94DB-031DA4F4F0FA}" type="pres">
      <dgm:prSet presAssocID="{99D6733E-2B80-40DE-89A8-9042016ECF79}" presName="sibTrans" presStyleCnt="0"/>
      <dgm:spPr/>
    </dgm:pt>
    <dgm:pt modelId="{2D1ABFAF-A746-4B92-9F8D-5BB7C4106AB8}" type="pres">
      <dgm:prSet presAssocID="{F4B59625-80B5-40F8-8C43-F92AD7A955A6}" presName="node" presStyleLbl="node1" presStyleIdx="10" presStyleCnt="11">
        <dgm:presLayoutVars>
          <dgm:bulletEnabled val="1"/>
        </dgm:presLayoutVars>
      </dgm:prSet>
      <dgm:spPr/>
    </dgm:pt>
  </dgm:ptLst>
  <dgm:cxnLst>
    <dgm:cxn modelId="{DD7A1D09-F415-494A-86F1-1E1C744D0B37}" srcId="{DC387A26-627E-49ED-8BEC-5592179C8FBF}" destId="{5AB9F0AB-FD1A-4EDC-BE8D-0AEA4CEC0D72}" srcOrd="8" destOrd="0" parTransId="{B21FFA1B-F0EA-4138-AC81-B00F29041CE5}" sibTransId="{BF42B548-2E3F-4C02-8787-D51D656235D3}"/>
    <dgm:cxn modelId="{E19D331B-057B-4C17-97AF-485858EFF667}" type="presOf" srcId="{E15B6EF8-4808-4869-AE76-E18BE7020D5D}" destId="{8FFD5924-5135-47DF-BAC8-346A838151BC}" srcOrd="0" destOrd="0" presId="urn:microsoft.com/office/officeart/2005/8/layout/default"/>
    <dgm:cxn modelId="{61573D20-67AE-4B0C-8EC6-413E3E3A0930}" srcId="{DC387A26-627E-49ED-8BEC-5592179C8FBF}" destId="{F4B59625-80B5-40F8-8C43-F92AD7A955A6}" srcOrd="10" destOrd="0" parTransId="{4400B77D-402F-4DAD-87C1-41574F1CE6FF}" sibTransId="{099F110A-045B-4F2F-96B1-B994CA9FBE31}"/>
    <dgm:cxn modelId="{A16C9B21-12D1-40FA-985F-7360CE3D143B}" srcId="{DC387A26-627E-49ED-8BEC-5592179C8FBF}" destId="{0AEF6B1B-AA95-47EB-9314-5D24A044CB19}" srcOrd="2" destOrd="0" parTransId="{3231FD04-F4D5-4740-89C6-43DBE8B8ED99}" sibTransId="{6024BE15-DCD1-4E94-866D-65E1115F0C99}"/>
    <dgm:cxn modelId="{9FD6B92C-6CE9-45A9-B4E5-3B59F9C5AA14}" type="presOf" srcId="{A095E6A1-84FA-482E-9DB0-7E486D0CCBF2}" destId="{9EB46F2C-130E-4962-BFD3-E07EA38F1B55}" srcOrd="0" destOrd="0" presId="urn:microsoft.com/office/officeart/2005/8/layout/default"/>
    <dgm:cxn modelId="{CA76E03C-5E71-48D2-AFD1-9623EE991B55}" srcId="{DC387A26-627E-49ED-8BEC-5592179C8FBF}" destId="{A095E6A1-84FA-482E-9DB0-7E486D0CCBF2}" srcOrd="9" destOrd="0" parTransId="{8CC8ECBE-3302-49C7-9177-0AA85130765C}" sibTransId="{99D6733E-2B80-40DE-89A8-9042016ECF79}"/>
    <dgm:cxn modelId="{6074E13E-30A7-4F3D-8C90-ACB22AC18619}" type="presOf" srcId="{D11DA531-5378-49CC-AD9B-C4C4F4672337}" destId="{10462F7E-0260-4A84-B45F-9E34BD6AD08F}" srcOrd="0" destOrd="0" presId="urn:microsoft.com/office/officeart/2005/8/layout/default"/>
    <dgm:cxn modelId="{883E4F41-43CC-427E-ABE6-B27F6E0811D8}" type="presOf" srcId="{B6B9C647-3028-4B04-854E-752D8AE01392}" destId="{100E6AF7-88BE-4F48-8735-88DF15FC30A5}" srcOrd="0" destOrd="0" presId="urn:microsoft.com/office/officeart/2005/8/layout/default"/>
    <dgm:cxn modelId="{10F27562-AFFB-4D46-988A-5AE495850B03}" type="presOf" srcId="{F4B59625-80B5-40F8-8C43-F92AD7A955A6}" destId="{2D1ABFAF-A746-4B92-9F8D-5BB7C4106AB8}" srcOrd="0" destOrd="0" presId="urn:microsoft.com/office/officeart/2005/8/layout/default"/>
    <dgm:cxn modelId="{8A7FB06A-F2CB-4139-A012-A37F7AFED23F}" type="presOf" srcId="{BD68B8DB-B7BA-42A3-9705-2369FA7C8F0E}" destId="{2CC8EFA9-A495-4DF6-A1EE-C07B3B353C95}" srcOrd="0" destOrd="0" presId="urn:microsoft.com/office/officeart/2005/8/layout/default"/>
    <dgm:cxn modelId="{25869B4D-62B6-4A8B-93CC-DCC08E82E68E}" type="presOf" srcId="{DC387A26-627E-49ED-8BEC-5592179C8FBF}" destId="{FDE3D6F2-A7CA-4A6B-9DB7-09A1F7C5D5AE}" srcOrd="0" destOrd="0" presId="urn:microsoft.com/office/officeart/2005/8/layout/default"/>
    <dgm:cxn modelId="{9C905E71-45F0-4988-8FAA-FF5D60BA1893}" type="presOf" srcId="{5AB9F0AB-FD1A-4EDC-BE8D-0AEA4CEC0D72}" destId="{8FD42CFB-8F35-4CC5-A399-581557820E6D}" srcOrd="0" destOrd="0" presId="urn:microsoft.com/office/officeart/2005/8/layout/default"/>
    <dgm:cxn modelId="{461B757B-C265-40C9-AAD7-4B0A0F45BC6E}" type="presOf" srcId="{2CA1A6F3-88E7-4356-88E7-F77C775A017A}" destId="{B4E46E52-D4D7-4C17-AE59-3F91A987BD94}" srcOrd="0" destOrd="0" presId="urn:microsoft.com/office/officeart/2005/8/layout/default"/>
    <dgm:cxn modelId="{4A538084-E24C-46B7-8682-717B4AE5A07F}" srcId="{DC387A26-627E-49ED-8BEC-5592179C8FBF}" destId="{D11DA531-5378-49CC-AD9B-C4C4F4672337}" srcOrd="4" destOrd="0" parTransId="{FA872A6E-D68D-46B9-A509-E449D7F20BF5}" sibTransId="{F972FA1D-CAC2-437B-83CE-0CF167B2B13B}"/>
    <dgm:cxn modelId="{817C5B88-2C24-407B-A6AF-318466AB0ECD}" type="presOf" srcId="{AC7AE441-E61F-4A97-AC8B-4EBD7893D53B}" destId="{B5A22076-27C5-4B8F-9B39-319125C91609}" srcOrd="0" destOrd="0" presId="urn:microsoft.com/office/officeart/2005/8/layout/default"/>
    <dgm:cxn modelId="{B0F999A5-0729-44DC-9CED-CCD90D8BF9A9}" srcId="{DC387A26-627E-49ED-8BEC-5592179C8FBF}" destId="{E15B6EF8-4808-4869-AE76-E18BE7020D5D}" srcOrd="3" destOrd="0" parTransId="{3DDF234E-41FA-4962-A8EB-D308549A60FC}" sibTransId="{A1848D95-13D2-4909-BA48-849EDE69432D}"/>
    <dgm:cxn modelId="{5E3049AA-94C5-4F58-A113-7D55487F83A1}" srcId="{DC387A26-627E-49ED-8BEC-5592179C8FBF}" destId="{B6B9C647-3028-4B04-854E-752D8AE01392}" srcOrd="7" destOrd="0" parTransId="{1738FDA6-66E0-42D7-88E8-8ECEADF55286}" sibTransId="{9FCC8658-B211-434F-8BDD-200B2B114E2E}"/>
    <dgm:cxn modelId="{118E01C1-6927-422B-94CA-3F20955C710A}" srcId="{DC387A26-627E-49ED-8BEC-5592179C8FBF}" destId="{2CA1A6F3-88E7-4356-88E7-F77C775A017A}" srcOrd="6" destOrd="0" parTransId="{083B3893-7350-4B14-85F5-B72B2BA7BB0E}" sibTransId="{BB302050-6F53-4A60-978F-E6E7E1E7BBAC}"/>
    <dgm:cxn modelId="{200C4FC8-1243-461A-8DB4-74EA2D9A7038}" type="presOf" srcId="{3779C994-3AAF-41A7-9948-3991A8A9045D}" destId="{AD60DA1A-6181-4528-AB48-860B002915C8}" srcOrd="0" destOrd="0" presId="urn:microsoft.com/office/officeart/2005/8/layout/default"/>
    <dgm:cxn modelId="{ED4D04D8-BBB0-4065-AD75-2845D5B3CA95}" type="presOf" srcId="{0AEF6B1B-AA95-47EB-9314-5D24A044CB19}" destId="{6B38CEB2-062A-4E4B-8D1A-3308C654ED0B}" srcOrd="0" destOrd="0" presId="urn:microsoft.com/office/officeart/2005/8/layout/default"/>
    <dgm:cxn modelId="{EAD5CCD8-6977-48B2-802B-0A358A736E91}" srcId="{DC387A26-627E-49ED-8BEC-5592179C8FBF}" destId="{BD68B8DB-B7BA-42A3-9705-2369FA7C8F0E}" srcOrd="5" destOrd="0" parTransId="{9EC998A7-9FF3-40E2-9930-ACE28DDA640A}" sibTransId="{5B31F351-41D4-473F-9E66-26D1F1407D49}"/>
    <dgm:cxn modelId="{6634A8EE-8EE6-4E93-86A3-8C95AD739441}" srcId="{DC387A26-627E-49ED-8BEC-5592179C8FBF}" destId="{AC7AE441-E61F-4A97-AC8B-4EBD7893D53B}" srcOrd="1" destOrd="0" parTransId="{B74FEF93-1E76-4464-97CB-B388BE6A8E76}" sibTransId="{2E8BF44C-F8E6-425A-B256-92C6868E64C2}"/>
    <dgm:cxn modelId="{A24107FD-D3CA-44F8-9754-99FAB973D133}" srcId="{DC387A26-627E-49ED-8BEC-5592179C8FBF}" destId="{3779C994-3AAF-41A7-9948-3991A8A9045D}" srcOrd="0" destOrd="0" parTransId="{75E784F2-3148-4DF5-A27A-7EE0880B5B6B}" sibTransId="{742472AB-AD5B-4107-982E-0EBDEECE8736}"/>
    <dgm:cxn modelId="{24D214ED-B103-4C34-BFE7-EFE51E28F1DC}" type="presParOf" srcId="{FDE3D6F2-A7CA-4A6B-9DB7-09A1F7C5D5AE}" destId="{AD60DA1A-6181-4528-AB48-860B002915C8}" srcOrd="0" destOrd="0" presId="urn:microsoft.com/office/officeart/2005/8/layout/default"/>
    <dgm:cxn modelId="{754C9076-1FA6-4755-A5B2-F80E58A1079B}" type="presParOf" srcId="{FDE3D6F2-A7CA-4A6B-9DB7-09A1F7C5D5AE}" destId="{819E4C96-CE4A-4AF9-8CC4-8674440B5D54}" srcOrd="1" destOrd="0" presId="urn:microsoft.com/office/officeart/2005/8/layout/default"/>
    <dgm:cxn modelId="{48E015F3-EA5A-4E80-8579-66B0F59095EB}" type="presParOf" srcId="{FDE3D6F2-A7CA-4A6B-9DB7-09A1F7C5D5AE}" destId="{B5A22076-27C5-4B8F-9B39-319125C91609}" srcOrd="2" destOrd="0" presId="urn:microsoft.com/office/officeart/2005/8/layout/default"/>
    <dgm:cxn modelId="{93249A45-ADE9-4A58-A35C-2390B345A889}" type="presParOf" srcId="{FDE3D6F2-A7CA-4A6B-9DB7-09A1F7C5D5AE}" destId="{DE663C98-C99A-4AAF-AB08-6F9745B77EC2}" srcOrd="3" destOrd="0" presId="urn:microsoft.com/office/officeart/2005/8/layout/default"/>
    <dgm:cxn modelId="{332BFB6A-7873-4718-913E-C9FA892D5EB2}" type="presParOf" srcId="{FDE3D6F2-A7CA-4A6B-9DB7-09A1F7C5D5AE}" destId="{6B38CEB2-062A-4E4B-8D1A-3308C654ED0B}" srcOrd="4" destOrd="0" presId="urn:microsoft.com/office/officeart/2005/8/layout/default"/>
    <dgm:cxn modelId="{B1CCE06F-5DFE-43A8-8718-511855382C09}" type="presParOf" srcId="{FDE3D6F2-A7CA-4A6B-9DB7-09A1F7C5D5AE}" destId="{FFE42DF2-A6D2-438B-880E-0A987E623EE1}" srcOrd="5" destOrd="0" presId="urn:microsoft.com/office/officeart/2005/8/layout/default"/>
    <dgm:cxn modelId="{9C2B94F0-7395-42B7-A2A2-88356520BF05}" type="presParOf" srcId="{FDE3D6F2-A7CA-4A6B-9DB7-09A1F7C5D5AE}" destId="{8FFD5924-5135-47DF-BAC8-346A838151BC}" srcOrd="6" destOrd="0" presId="urn:microsoft.com/office/officeart/2005/8/layout/default"/>
    <dgm:cxn modelId="{FA9813D9-A9DB-4C1E-BD7A-B68FE8803251}" type="presParOf" srcId="{FDE3D6F2-A7CA-4A6B-9DB7-09A1F7C5D5AE}" destId="{B56FAE95-D13B-48E5-A5C9-FC8ACC388264}" srcOrd="7" destOrd="0" presId="urn:microsoft.com/office/officeart/2005/8/layout/default"/>
    <dgm:cxn modelId="{A52B8764-2591-420F-85F6-DBD0ABA082F3}" type="presParOf" srcId="{FDE3D6F2-A7CA-4A6B-9DB7-09A1F7C5D5AE}" destId="{10462F7E-0260-4A84-B45F-9E34BD6AD08F}" srcOrd="8" destOrd="0" presId="urn:microsoft.com/office/officeart/2005/8/layout/default"/>
    <dgm:cxn modelId="{5007CC07-B08E-408B-B226-D5197CD3C256}" type="presParOf" srcId="{FDE3D6F2-A7CA-4A6B-9DB7-09A1F7C5D5AE}" destId="{959E4785-7365-4320-B53F-6CA016FA8AF0}" srcOrd="9" destOrd="0" presId="urn:microsoft.com/office/officeart/2005/8/layout/default"/>
    <dgm:cxn modelId="{C2B00F75-34E6-4DD8-AF88-674C8E74E592}" type="presParOf" srcId="{FDE3D6F2-A7CA-4A6B-9DB7-09A1F7C5D5AE}" destId="{2CC8EFA9-A495-4DF6-A1EE-C07B3B353C95}" srcOrd="10" destOrd="0" presId="urn:microsoft.com/office/officeart/2005/8/layout/default"/>
    <dgm:cxn modelId="{F172610F-3D3D-4A66-B67F-4E7F84C21380}" type="presParOf" srcId="{FDE3D6F2-A7CA-4A6B-9DB7-09A1F7C5D5AE}" destId="{74B3BC09-BA44-41E8-8F3A-711A9386DB6E}" srcOrd="11" destOrd="0" presId="urn:microsoft.com/office/officeart/2005/8/layout/default"/>
    <dgm:cxn modelId="{7A30DFA8-FCDE-4102-8697-543E5634A3D0}" type="presParOf" srcId="{FDE3D6F2-A7CA-4A6B-9DB7-09A1F7C5D5AE}" destId="{B4E46E52-D4D7-4C17-AE59-3F91A987BD94}" srcOrd="12" destOrd="0" presId="urn:microsoft.com/office/officeart/2005/8/layout/default"/>
    <dgm:cxn modelId="{29598414-DAF8-4CCB-8163-FD18FEEE9831}" type="presParOf" srcId="{FDE3D6F2-A7CA-4A6B-9DB7-09A1F7C5D5AE}" destId="{E54161AF-354C-44CC-90A6-258DD4DA3591}" srcOrd="13" destOrd="0" presId="urn:microsoft.com/office/officeart/2005/8/layout/default"/>
    <dgm:cxn modelId="{DBA8B024-6C55-4FE9-B527-414FEA4D1ACF}" type="presParOf" srcId="{FDE3D6F2-A7CA-4A6B-9DB7-09A1F7C5D5AE}" destId="{100E6AF7-88BE-4F48-8735-88DF15FC30A5}" srcOrd="14" destOrd="0" presId="urn:microsoft.com/office/officeart/2005/8/layout/default"/>
    <dgm:cxn modelId="{9921D29A-A195-4359-B0FA-DF640CF9B1A8}" type="presParOf" srcId="{FDE3D6F2-A7CA-4A6B-9DB7-09A1F7C5D5AE}" destId="{29F125F9-69A3-4E6B-8D77-D42802F224EE}" srcOrd="15" destOrd="0" presId="urn:microsoft.com/office/officeart/2005/8/layout/default"/>
    <dgm:cxn modelId="{780115F3-C60B-44DF-B70C-3AB91579E36E}" type="presParOf" srcId="{FDE3D6F2-A7CA-4A6B-9DB7-09A1F7C5D5AE}" destId="{8FD42CFB-8F35-4CC5-A399-581557820E6D}" srcOrd="16" destOrd="0" presId="urn:microsoft.com/office/officeart/2005/8/layout/default"/>
    <dgm:cxn modelId="{9EC36C14-B38E-4284-BF63-A4E460746D26}" type="presParOf" srcId="{FDE3D6F2-A7CA-4A6B-9DB7-09A1F7C5D5AE}" destId="{A3C4C67A-8939-4004-A06F-D2098F40FD1A}" srcOrd="17" destOrd="0" presId="urn:microsoft.com/office/officeart/2005/8/layout/default"/>
    <dgm:cxn modelId="{46876FF6-BFFB-4986-967E-6EDBEBADB803}" type="presParOf" srcId="{FDE3D6F2-A7CA-4A6B-9DB7-09A1F7C5D5AE}" destId="{9EB46F2C-130E-4962-BFD3-E07EA38F1B55}" srcOrd="18" destOrd="0" presId="urn:microsoft.com/office/officeart/2005/8/layout/default"/>
    <dgm:cxn modelId="{E3998446-A354-4583-BA2B-5DBF758C161F}" type="presParOf" srcId="{FDE3D6F2-A7CA-4A6B-9DB7-09A1F7C5D5AE}" destId="{1BD6C7DF-F817-4E2A-94DB-031DA4F4F0FA}" srcOrd="19" destOrd="0" presId="urn:microsoft.com/office/officeart/2005/8/layout/default"/>
    <dgm:cxn modelId="{16EB5E92-5385-4A79-9EC0-D84E21B75ED8}" type="presParOf" srcId="{FDE3D6F2-A7CA-4A6B-9DB7-09A1F7C5D5AE}" destId="{2D1ABFAF-A746-4B92-9F8D-5BB7C4106AB8}"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C55D1D-8620-4AE7-9465-A13F87EB537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6C2BFAF-F322-43DD-BEE3-9C9D5E264267}">
      <dgm:prSet phldrT="[Text]" custT="1"/>
      <dgm:spPr>
        <a:solidFill>
          <a:srgbClr val="92D050">
            <a:alpha val="90000"/>
          </a:srgbClr>
        </a:solidFill>
      </dgm:spPr>
      <dgm:t>
        <a:bodyPr/>
        <a:lstStyle/>
        <a:p>
          <a:r>
            <a:rPr lang="en-US" sz="1000"/>
            <a:t>FSA Ineligible</a:t>
          </a:r>
        </a:p>
      </dgm:t>
    </dgm:pt>
    <dgm:pt modelId="{F4A2689A-73B1-42E3-9756-3C1D89DC2CE0}" type="parTrans" cxnId="{8D5A78A3-F59A-4E1C-BD0F-894029C374A6}">
      <dgm:prSet/>
      <dgm:spPr/>
      <dgm:t>
        <a:bodyPr/>
        <a:lstStyle/>
        <a:p>
          <a:endParaRPr lang="en-US" sz="2000"/>
        </a:p>
      </dgm:t>
    </dgm:pt>
    <dgm:pt modelId="{4387F2FC-C855-47A4-BF69-8FD52041EAC7}" type="sibTrans" cxnId="{8D5A78A3-F59A-4E1C-BD0F-894029C374A6}">
      <dgm:prSet/>
      <dgm:spPr/>
      <dgm:t>
        <a:bodyPr/>
        <a:lstStyle/>
        <a:p>
          <a:endParaRPr lang="en-US" sz="2000"/>
        </a:p>
      </dgm:t>
    </dgm:pt>
    <dgm:pt modelId="{E01642EF-29EE-445B-A50D-FA9CDA74D2F4}" type="asst">
      <dgm:prSet phldrT="[Text]" custT="1"/>
      <dgm:spPr/>
      <dgm:t>
        <a:bodyPr/>
        <a:lstStyle/>
        <a:p>
          <a:r>
            <a:rPr lang="en-US" sz="1000"/>
            <a:t>Has Detainer or Pending Charges</a:t>
          </a:r>
        </a:p>
      </dgm:t>
    </dgm:pt>
    <dgm:pt modelId="{47BE312F-DD24-415B-9AC1-245CBC9FD2A0}" type="parTrans" cxnId="{AA2CE3E9-E8AC-4D4E-9953-C8500CC65081}">
      <dgm:prSet/>
      <dgm:spPr/>
      <dgm:t>
        <a:bodyPr/>
        <a:lstStyle/>
        <a:p>
          <a:endParaRPr lang="en-US" sz="2000"/>
        </a:p>
      </dgm:t>
    </dgm:pt>
    <dgm:pt modelId="{06D8DB60-33D3-4DFE-B4BA-F8408FEB0FBF}" type="sibTrans" cxnId="{AA2CE3E9-E8AC-4D4E-9953-C8500CC65081}">
      <dgm:prSet/>
      <dgm:spPr/>
      <dgm:t>
        <a:bodyPr/>
        <a:lstStyle/>
        <a:p>
          <a:endParaRPr lang="en-US" sz="2000"/>
        </a:p>
      </dgm:t>
    </dgm:pt>
    <dgm:pt modelId="{4B23ED78-B99E-47B7-9EA5-47355EE0A234}" type="asst">
      <dgm:prSet custT="1"/>
      <dgm:spPr/>
      <dgm:t>
        <a:bodyPr/>
        <a:lstStyle/>
        <a:p>
          <a:r>
            <a:rPr lang="en-US" sz="1000"/>
            <a:t>No Pending Charges or Detainer</a:t>
          </a:r>
        </a:p>
      </dgm:t>
    </dgm:pt>
    <dgm:pt modelId="{A39C9B97-3174-49B7-A980-2E3C0B39FA46}" type="parTrans" cxnId="{4B3DE3A4-3319-4268-8573-347949EE38A2}">
      <dgm:prSet/>
      <dgm:spPr/>
      <dgm:t>
        <a:bodyPr/>
        <a:lstStyle/>
        <a:p>
          <a:endParaRPr lang="en-US" sz="2000"/>
        </a:p>
      </dgm:t>
    </dgm:pt>
    <dgm:pt modelId="{6371E0F1-B499-480F-ADB7-51722A58D23E}" type="sibTrans" cxnId="{4B3DE3A4-3319-4268-8573-347949EE38A2}">
      <dgm:prSet/>
      <dgm:spPr/>
      <dgm:t>
        <a:bodyPr/>
        <a:lstStyle/>
        <a:p>
          <a:endParaRPr lang="en-US" sz="2000"/>
        </a:p>
      </dgm:t>
    </dgm:pt>
    <dgm:pt modelId="{289B2CF8-44C1-4893-B5AA-97B725850E3C}">
      <dgm:prSet custT="1"/>
      <dgm:spPr/>
      <dgm:t>
        <a:bodyPr/>
        <a:lstStyle/>
        <a:p>
          <a:r>
            <a:rPr lang="en-US" sz="1000"/>
            <a:t>Review under SCA and HC, complete RRC Referral for SCA only</a:t>
          </a:r>
        </a:p>
      </dgm:t>
    </dgm:pt>
    <dgm:pt modelId="{19BE0169-99E9-4CB4-889D-40311276224F}" type="parTrans" cxnId="{5E86A3D3-6EF8-412F-9800-A1BCC983A4CA}">
      <dgm:prSet/>
      <dgm:spPr/>
      <dgm:t>
        <a:bodyPr/>
        <a:lstStyle/>
        <a:p>
          <a:endParaRPr lang="en-US" sz="2000"/>
        </a:p>
      </dgm:t>
    </dgm:pt>
    <dgm:pt modelId="{E00C0F8D-D8CA-4269-9F2E-0C1E68F6ADB5}" type="sibTrans" cxnId="{5E86A3D3-6EF8-412F-9800-A1BCC983A4CA}">
      <dgm:prSet/>
      <dgm:spPr/>
      <dgm:t>
        <a:bodyPr/>
        <a:lstStyle/>
        <a:p>
          <a:endParaRPr lang="en-US" sz="2000"/>
        </a:p>
      </dgm:t>
    </dgm:pt>
    <dgm:pt modelId="{BF9AD2BB-56E6-442B-BF76-B6793538F197}">
      <dgm:prSet custT="1"/>
      <dgm:spPr/>
      <dgm:t>
        <a:bodyPr/>
        <a:lstStyle/>
        <a:p>
          <a:r>
            <a:rPr lang="en-US" sz="1000"/>
            <a:t>Review under SCA and document in exclusion memo to Warden</a:t>
          </a:r>
        </a:p>
      </dgm:t>
    </dgm:pt>
    <dgm:pt modelId="{34879080-632A-46DC-8F48-562C197EE93A}" type="parTrans" cxnId="{743CB80F-25EF-4205-80F1-3B60D5AE52A1}">
      <dgm:prSet/>
      <dgm:spPr/>
      <dgm:t>
        <a:bodyPr/>
        <a:lstStyle/>
        <a:p>
          <a:endParaRPr lang="en-US"/>
        </a:p>
      </dgm:t>
    </dgm:pt>
    <dgm:pt modelId="{BC0759E8-8E80-4AF1-B60C-F15B0FD6DAB6}" type="sibTrans" cxnId="{743CB80F-25EF-4205-80F1-3B60D5AE52A1}">
      <dgm:prSet/>
      <dgm:spPr/>
      <dgm:t>
        <a:bodyPr/>
        <a:lstStyle/>
        <a:p>
          <a:endParaRPr lang="en-US"/>
        </a:p>
      </dgm:t>
    </dgm:pt>
    <dgm:pt modelId="{283A1D66-4354-4398-AB3A-BCEA89F6FA0A}" type="pres">
      <dgm:prSet presAssocID="{4FC55D1D-8620-4AE7-9465-A13F87EB5375}" presName="hierChild1" presStyleCnt="0">
        <dgm:presLayoutVars>
          <dgm:chPref val="1"/>
          <dgm:dir/>
          <dgm:animOne val="branch"/>
          <dgm:animLvl val="lvl"/>
          <dgm:resizeHandles/>
        </dgm:presLayoutVars>
      </dgm:prSet>
      <dgm:spPr/>
    </dgm:pt>
    <dgm:pt modelId="{BE82B634-3807-4FA2-84D1-D1B64041B48F}" type="pres">
      <dgm:prSet presAssocID="{46C2BFAF-F322-43DD-BEE3-9C9D5E264267}" presName="hierRoot1" presStyleCnt="0"/>
      <dgm:spPr/>
    </dgm:pt>
    <dgm:pt modelId="{51F011CC-3E89-450F-ADA8-C56AB27053D3}" type="pres">
      <dgm:prSet presAssocID="{46C2BFAF-F322-43DD-BEE3-9C9D5E264267}" presName="composite" presStyleCnt="0"/>
      <dgm:spPr/>
    </dgm:pt>
    <dgm:pt modelId="{40528971-FF4B-4120-B9DA-D2920317AB2A}" type="pres">
      <dgm:prSet presAssocID="{46C2BFAF-F322-43DD-BEE3-9C9D5E264267}" presName="background" presStyleLbl="node0" presStyleIdx="0" presStyleCnt="1"/>
      <dgm:spPr/>
    </dgm:pt>
    <dgm:pt modelId="{69347F3D-DB3C-428E-B6C9-4D2FDD3307DE}" type="pres">
      <dgm:prSet presAssocID="{46C2BFAF-F322-43DD-BEE3-9C9D5E264267}" presName="text" presStyleLbl="fgAcc0" presStyleIdx="0" presStyleCnt="1">
        <dgm:presLayoutVars>
          <dgm:chPref val="3"/>
        </dgm:presLayoutVars>
      </dgm:prSet>
      <dgm:spPr/>
    </dgm:pt>
    <dgm:pt modelId="{5AE77C23-B427-4925-BD67-DC3EE9FB872A}" type="pres">
      <dgm:prSet presAssocID="{46C2BFAF-F322-43DD-BEE3-9C9D5E264267}" presName="hierChild2" presStyleCnt="0"/>
      <dgm:spPr/>
    </dgm:pt>
    <dgm:pt modelId="{FCD0BB3D-37DD-43AC-9DCA-334FB9A5C62C}" type="pres">
      <dgm:prSet presAssocID="{47BE312F-DD24-415B-9AC1-245CBC9FD2A0}" presName="Name10" presStyleLbl="parChTrans1D2" presStyleIdx="0" presStyleCnt="2"/>
      <dgm:spPr/>
    </dgm:pt>
    <dgm:pt modelId="{BCEC17DC-A01F-453A-93B8-7062A2D12895}" type="pres">
      <dgm:prSet presAssocID="{E01642EF-29EE-445B-A50D-FA9CDA74D2F4}" presName="hierRoot2" presStyleCnt="0"/>
      <dgm:spPr/>
    </dgm:pt>
    <dgm:pt modelId="{F756677B-9332-4675-9852-BC14E30B0689}" type="pres">
      <dgm:prSet presAssocID="{E01642EF-29EE-445B-A50D-FA9CDA74D2F4}" presName="composite2" presStyleCnt="0"/>
      <dgm:spPr/>
    </dgm:pt>
    <dgm:pt modelId="{1573A0A7-08C7-428A-A428-7FCB59FD9CFA}" type="pres">
      <dgm:prSet presAssocID="{E01642EF-29EE-445B-A50D-FA9CDA74D2F4}" presName="background2" presStyleLbl="asst1" presStyleIdx="0" presStyleCnt="2"/>
      <dgm:spPr/>
    </dgm:pt>
    <dgm:pt modelId="{0ED23DBB-AB79-4AEB-AA45-4F9F775522F6}" type="pres">
      <dgm:prSet presAssocID="{E01642EF-29EE-445B-A50D-FA9CDA74D2F4}" presName="text2" presStyleLbl="fgAcc2" presStyleIdx="0" presStyleCnt="2" custLinFactNeighborX="-35997" custLinFactNeighborY="-9192">
        <dgm:presLayoutVars>
          <dgm:chPref val="3"/>
        </dgm:presLayoutVars>
      </dgm:prSet>
      <dgm:spPr/>
    </dgm:pt>
    <dgm:pt modelId="{A88188CD-FEB8-4748-AC86-4E4CBE612A29}" type="pres">
      <dgm:prSet presAssocID="{E01642EF-29EE-445B-A50D-FA9CDA74D2F4}" presName="hierChild3" presStyleCnt="0"/>
      <dgm:spPr/>
    </dgm:pt>
    <dgm:pt modelId="{70E04F51-AE38-41ED-BA3A-5ED88EC50DD0}" type="pres">
      <dgm:prSet presAssocID="{34879080-632A-46DC-8F48-562C197EE93A}" presName="Name17" presStyleLbl="parChTrans1D3" presStyleIdx="0" presStyleCnt="2"/>
      <dgm:spPr/>
    </dgm:pt>
    <dgm:pt modelId="{FA15A4F6-2F88-453F-904B-54E5116B5D3D}" type="pres">
      <dgm:prSet presAssocID="{BF9AD2BB-56E6-442B-BF76-B6793538F197}" presName="hierRoot3" presStyleCnt="0"/>
      <dgm:spPr/>
    </dgm:pt>
    <dgm:pt modelId="{422205DC-ED09-44F1-B631-C269462DBB6F}" type="pres">
      <dgm:prSet presAssocID="{BF9AD2BB-56E6-442B-BF76-B6793538F197}" presName="composite3" presStyleCnt="0"/>
      <dgm:spPr/>
    </dgm:pt>
    <dgm:pt modelId="{B4801727-2DF5-4816-939A-D96F2874B8B8}" type="pres">
      <dgm:prSet presAssocID="{BF9AD2BB-56E6-442B-BF76-B6793538F197}" presName="background3" presStyleLbl="node3" presStyleIdx="0" presStyleCnt="2"/>
      <dgm:spPr/>
    </dgm:pt>
    <dgm:pt modelId="{EBAB0028-56B6-49B8-97F8-9A25975F2182}" type="pres">
      <dgm:prSet presAssocID="{BF9AD2BB-56E6-442B-BF76-B6793538F197}" presName="text3" presStyleLbl="fgAcc3" presStyleIdx="0" presStyleCnt="2" custScaleX="174661" custScaleY="117574" custLinFactNeighborX="8150" custLinFactNeighborY="-12835">
        <dgm:presLayoutVars>
          <dgm:chPref val="3"/>
        </dgm:presLayoutVars>
      </dgm:prSet>
      <dgm:spPr/>
    </dgm:pt>
    <dgm:pt modelId="{5690013B-CE94-4587-A3A5-DD0C0719D944}" type="pres">
      <dgm:prSet presAssocID="{BF9AD2BB-56E6-442B-BF76-B6793538F197}" presName="hierChild4" presStyleCnt="0"/>
      <dgm:spPr/>
    </dgm:pt>
    <dgm:pt modelId="{89D59660-8A2E-4740-84C5-7DACCE2D54B7}" type="pres">
      <dgm:prSet presAssocID="{A39C9B97-3174-49B7-A980-2E3C0B39FA46}" presName="Name10" presStyleLbl="parChTrans1D2" presStyleIdx="1" presStyleCnt="2"/>
      <dgm:spPr/>
    </dgm:pt>
    <dgm:pt modelId="{5E2E7520-46FE-4DA0-A308-D63397B56375}" type="pres">
      <dgm:prSet presAssocID="{4B23ED78-B99E-47B7-9EA5-47355EE0A234}" presName="hierRoot2" presStyleCnt="0"/>
      <dgm:spPr/>
    </dgm:pt>
    <dgm:pt modelId="{F9187713-5343-4AAF-BC6D-E389FBC85A72}" type="pres">
      <dgm:prSet presAssocID="{4B23ED78-B99E-47B7-9EA5-47355EE0A234}" presName="composite2" presStyleCnt="0"/>
      <dgm:spPr/>
    </dgm:pt>
    <dgm:pt modelId="{49206587-FC6F-4609-8F9F-4E15192EEA62}" type="pres">
      <dgm:prSet presAssocID="{4B23ED78-B99E-47B7-9EA5-47355EE0A234}" presName="background2" presStyleLbl="asst1" presStyleIdx="1" presStyleCnt="2"/>
      <dgm:spPr/>
    </dgm:pt>
    <dgm:pt modelId="{AEC25141-B749-4E10-828C-B0FF057E8F49}" type="pres">
      <dgm:prSet presAssocID="{4B23ED78-B99E-47B7-9EA5-47355EE0A234}" presName="text2" presStyleLbl="fgAcc2" presStyleIdx="1" presStyleCnt="2" custScaleX="106112" custLinFactNeighborX="49713" custLinFactNeighborY="-6128">
        <dgm:presLayoutVars>
          <dgm:chPref val="3"/>
        </dgm:presLayoutVars>
      </dgm:prSet>
      <dgm:spPr/>
    </dgm:pt>
    <dgm:pt modelId="{C873BC5B-108C-4EFF-AE74-55B44C55E4B0}" type="pres">
      <dgm:prSet presAssocID="{4B23ED78-B99E-47B7-9EA5-47355EE0A234}" presName="hierChild3" presStyleCnt="0"/>
      <dgm:spPr/>
    </dgm:pt>
    <dgm:pt modelId="{FDD752DF-14DA-40C5-B574-F76018172546}" type="pres">
      <dgm:prSet presAssocID="{19BE0169-99E9-4CB4-889D-40311276224F}" presName="Name17" presStyleLbl="parChTrans1D3" presStyleIdx="1" presStyleCnt="2"/>
      <dgm:spPr/>
    </dgm:pt>
    <dgm:pt modelId="{EE179434-88A6-47E3-B940-267032547B1E}" type="pres">
      <dgm:prSet presAssocID="{289B2CF8-44C1-4893-B5AA-97B725850E3C}" presName="hierRoot3" presStyleCnt="0"/>
      <dgm:spPr/>
    </dgm:pt>
    <dgm:pt modelId="{0FD908C2-DABB-45DA-A00F-7651D115E815}" type="pres">
      <dgm:prSet presAssocID="{289B2CF8-44C1-4893-B5AA-97B725850E3C}" presName="composite3" presStyleCnt="0"/>
      <dgm:spPr/>
    </dgm:pt>
    <dgm:pt modelId="{8F90729F-CC64-46DD-8836-3048E15E8748}" type="pres">
      <dgm:prSet presAssocID="{289B2CF8-44C1-4893-B5AA-97B725850E3C}" presName="background3" presStyleLbl="node3" presStyleIdx="1" presStyleCnt="2"/>
      <dgm:spPr/>
    </dgm:pt>
    <dgm:pt modelId="{79DD76F3-4C39-4318-8EC2-79F272DD1AF2}" type="pres">
      <dgm:prSet presAssocID="{289B2CF8-44C1-4893-B5AA-97B725850E3C}" presName="text3" presStyleLbl="fgAcc3" presStyleIdx="1" presStyleCnt="2" custScaleX="136123" custScaleY="124672" custLinFactNeighborX="50019" custLinFactNeighborY="-16925">
        <dgm:presLayoutVars>
          <dgm:chPref val="3"/>
        </dgm:presLayoutVars>
      </dgm:prSet>
      <dgm:spPr/>
    </dgm:pt>
    <dgm:pt modelId="{DB69125E-54D2-4912-89F2-5D5EE4208B47}" type="pres">
      <dgm:prSet presAssocID="{289B2CF8-44C1-4893-B5AA-97B725850E3C}" presName="hierChild4" presStyleCnt="0"/>
      <dgm:spPr/>
    </dgm:pt>
  </dgm:ptLst>
  <dgm:cxnLst>
    <dgm:cxn modelId="{743CB80F-25EF-4205-80F1-3B60D5AE52A1}" srcId="{E01642EF-29EE-445B-A50D-FA9CDA74D2F4}" destId="{BF9AD2BB-56E6-442B-BF76-B6793538F197}" srcOrd="0" destOrd="0" parTransId="{34879080-632A-46DC-8F48-562C197EE93A}" sibTransId="{BC0759E8-8E80-4AF1-B60C-F15B0FD6DAB6}"/>
    <dgm:cxn modelId="{2262ED19-BD98-4E99-BF83-8D3ECD015450}" type="presOf" srcId="{BF9AD2BB-56E6-442B-BF76-B6793538F197}" destId="{EBAB0028-56B6-49B8-97F8-9A25975F2182}" srcOrd="0" destOrd="0" presId="urn:microsoft.com/office/officeart/2005/8/layout/hierarchy1"/>
    <dgm:cxn modelId="{67CBB81B-3A48-4A53-B50F-ACF9F314D1C6}" type="presOf" srcId="{34879080-632A-46DC-8F48-562C197EE93A}" destId="{70E04F51-AE38-41ED-BA3A-5ED88EC50DD0}" srcOrd="0" destOrd="0" presId="urn:microsoft.com/office/officeart/2005/8/layout/hierarchy1"/>
    <dgm:cxn modelId="{A4785C1C-390E-4661-91A2-E053BEC200BB}" type="presOf" srcId="{E01642EF-29EE-445B-A50D-FA9CDA74D2F4}" destId="{0ED23DBB-AB79-4AEB-AA45-4F9F775522F6}" srcOrd="0" destOrd="0" presId="urn:microsoft.com/office/officeart/2005/8/layout/hierarchy1"/>
    <dgm:cxn modelId="{45B0C71D-4C0E-4FA3-B7FC-34643E5565C7}" type="presOf" srcId="{289B2CF8-44C1-4893-B5AA-97B725850E3C}" destId="{79DD76F3-4C39-4318-8EC2-79F272DD1AF2}" srcOrd="0" destOrd="0" presId="urn:microsoft.com/office/officeart/2005/8/layout/hierarchy1"/>
    <dgm:cxn modelId="{4367FF69-C4F8-4ED1-91D2-62741B48AE2B}" type="presOf" srcId="{A39C9B97-3174-49B7-A980-2E3C0B39FA46}" destId="{89D59660-8A2E-4740-84C5-7DACCE2D54B7}" srcOrd="0" destOrd="0" presId="urn:microsoft.com/office/officeart/2005/8/layout/hierarchy1"/>
    <dgm:cxn modelId="{269C4F6C-5A18-4AFF-93B1-5BF47E79B2B6}" type="presOf" srcId="{19BE0169-99E9-4CB4-889D-40311276224F}" destId="{FDD752DF-14DA-40C5-B574-F76018172546}" srcOrd="0" destOrd="0" presId="urn:microsoft.com/office/officeart/2005/8/layout/hierarchy1"/>
    <dgm:cxn modelId="{4A25954D-AFBF-462A-9947-C2EA98FB8A55}" type="presOf" srcId="{4B23ED78-B99E-47B7-9EA5-47355EE0A234}" destId="{AEC25141-B749-4E10-828C-B0FF057E8F49}" srcOrd="0" destOrd="0" presId="urn:microsoft.com/office/officeart/2005/8/layout/hierarchy1"/>
    <dgm:cxn modelId="{CD016D96-011C-431C-A976-14C330E98887}" type="presOf" srcId="{46C2BFAF-F322-43DD-BEE3-9C9D5E264267}" destId="{69347F3D-DB3C-428E-B6C9-4D2FDD3307DE}" srcOrd="0" destOrd="0" presId="urn:microsoft.com/office/officeart/2005/8/layout/hierarchy1"/>
    <dgm:cxn modelId="{8D5A78A3-F59A-4E1C-BD0F-894029C374A6}" srcId="{4FC55D1D-8620-4AE7-9465-A13F87EB5375}" destId="{46C2BFAF-F322-43DD-BEE3-9C9D5E264267}" srcOrd="0" destOrd="0" parTransId="{F4A2689A-73B1-42E3-9756-3C1D89DC2CE0}" sibTransId="{4387F2FC-C855-47A4-BF69-8FD52041EAC7}"/>
    <dgm:cxn modelId="{4B3DE3A4-3319-4268-8573-347949EE38A2}" srcId="{46C2BFAF-F322-43DD-BEE3-9C9D5E264267}" destId="{4B23ED78-B99E-47B7-9EA5-47355EE0A234}" srcOrd="1" destOrd="0" parTransId="{A39C9B97-3174-49B7-A980-2E3C0B39FA46}" sibTransId="{6371E0F1-B499-480F-ADB7-51722A58D23E}"/>
    <dgm:cxn modelId="{5E86A3D3-6EF8-412F-9800-A1BCC983A4CA}" srcId="{4B23ED78-B99E-47B7-9EA5-47355EE0A234}" destId="{289B2CF8-44C1-4893-B5AA-97B725850E3C}" srcOrd="0" destOrd="0" parTransId="{19BE0169-99E9-4CB4-889D-40311276224F}" sibTransId="{E00C0F8D-D8CA-4269-9F2E-0C1E68F6ADB5}"/>
    <dgm:cxn modelId="{AA2CE3E9-E8AC-4D4E-9953-C8500CC65081}" srcId="{46C2BFAF-F322-43DD-BEE3-9C9D5E264267}" destId="{E01642EF-29EE-445B-A50D-FA9CDA74D2F4}" srcOrd="0" destOrd="0" parTransId="{47BE312F-DD24-415B-9AC1-245CBC9FD2A0}" sibTransId="{06D8DB60-33D3-4DFE-B4BA-F8408FEB0FBF}"/>
    <dgm:cxn modelId="{6C6127F5-6782-4E4B-98E6-86EF32E0106A}" type="presOf" srcId="{4FC55D1D-8620-4AE7-9465-A13F87EB5375}" destId="{283A1D66-4354-4398-AB3A-BCEA89F6FA0A}" srcOrd="0" destOrd="0" presId="urn:microsoft.com/office/officeart/2005/8/layout/hierarchy1"/>
    <dgm:cxn modelId="{C52FE4FB-3F86-4800-BD6B-9738AF8D0B8B}" type="presOf" srcId="{47BE312F-DD24-415B-9AC1-245CBC9FD2A0}" destId="{FCD0BB3D-37DD-43AC-9DCA-334FB9A5C62C}" srcOrd="0" destOrd="0" presId="urn:microsoft.com/office/officeart/2005/8/layout/hierarchy1"/>
    <dgm:cxn modelId="{4EB0EBBA-C82A-4853-8161-307585AF71F0}" type="presParOf" srcId="{283A1D66-4354-4398-AB3A-BCEA89F6FA0A}" destId="{BE82B634-3807-4FA2-84D1-D1B64041B48F}" srcOrd="0" destOrd="0" presId="urn:microsoft.com/office/officeart/2005/8/layout/hierarchy1"/>
    <dgm:cxn modelId="{0B16DF9E-1C30-4927-9EA4-3EE70982AD80}" type="presParOf" srcId="{BE82B634-3807-4FA2-84D1-D1B64041B48F}" destId="{51F011CC-3E89-450F-ADA8-C56AB27053D3}" srcOrd="0" destOrd="0" presId="urn:microsoft.com/office/officeart/2005/8/layout/hierarchy1"/>
    <dgm:cxn modelId="{C5AA6D0C-94E1-46F2-AA93-8D4B177D0E14}" type="presParOf" srcId="{51F011CC-3E89-450F-ADA8-C56AB27053D3}" destId="{40528971-FF4B-4120-B9DA-D2920317AB2A}" srcOrd="0" destOrd="0" presId="urn:microsoft.com/office/officeart/2005/8/layout/hierarchy1"/>
    <dgm:cxn modelId="{DFE8328B-7426-4883-BFDF-CF58F1EE90D7}" type="presParOf" srcId="{51F011CC-3E89-450F-ADA8-C56AB27053D3}" destId="{69347F3D-DB3C-428E-B6C9-4D2FDD3307DE}" srcOrd="1" destOrd="0" presId="urn:microsoft.com/office/officeart/2005/8/layout/hierarchy1"/>
    <dgm:cxn modelId="{9DC1D95B-CAD2-405C-88E5-721F98C1F6B5}" type="presParOf" srcId="{BE82B634-3807-4FA2-84D1-D1B64041B48F}" destId="{5AE77C23-B427-4925-BD67-DC3EE9FB872A}" srcOrd="1" destOrd="0" presId="urn:microsoft.com/office/officeart/2005/8/layout/hierarchy1"/>
    <dgm:cxn modelId="{021F7D8A-0D7D-408A-80CE-8FDD26CE97EE}" type="presParOf" srcId="{5AE77C23-B427-4925-BD67-DC3EE9FB872A}" destId="{FCD0BB3D-37DD-43AC-9DCA-334FB9A5C62C}" srcOrd="0" destOrd="0" presId="urn:microsoft.com/office/officeart/2005/8/layout/hierarchy1"/>
    <dgm:cxn modelId="{A368BCB3-CF84-4214-98FE-77FB3487EF43}" type="presParOf" srcId="{5AE77C23-B427-4925-BD67-DC3EE9FB872A}" destId="{BCEC17DC-A01F-453A-93B8-7062A2D12895}" srcOrd="1" destOrd="0" presId="urn:microsoft.com/office/officeart/2005/8/layout/hierarchy1"/>
    <dgm:cxn modelId="{40E14018-65BC-408F-A386-152D5CEDBB3A}" type="presParOf" srcId="{BCEC17DC-A01F-453A-93B8-7062A2D12895}" destId="{F756677B-9332-4675-9852-BC14E30B0689}" srcOrd="0" destOrd="0" presId="urn:microsoft.com/office/officeart/2005/8/layout/hierarchy1"/>
    <dgm:cxn modelId="{020F128C-E25B-495F-8DB1-0906BE80208C}" type="presParOf" srcId="{F756677B-9332-4675-9852-BC14E30B0689}" destId="{1573A0A7-08C7-428A-A428-7FCB59FD9CFA}" srcOrd="0" destOrd="0" presId="urn:microsoft.com/office/officeart/2005/8/layout/hierarchy1"/>
    <dgm:cxn modelId="{F08ECA5C-692B-49AD-9432-6F552638BF39}" type="presParOf" srcId="{F756677B-9332-4675-9852-BC14E30B0689}" destId="{0ED23DBB-AB79-4AEB-AA45-4F9F775522F6}" srcOrd="1" destOrd="0" presId="urn:microsoft.com/office/officeart/2005/8/layout/hierarchy1"/>
    <dgm:cxn modelId="{5464920B-0A77-47D5-99F0-6D565690DB41}" type="presParOf" srcId="{BCEC17DC-A01F-453A-93B8-7062A2D12895}" destId="{A88188CD-FEB8-4748-AC86-4E4CBE612A29}" srcOrd="1" destOrd="0" presId="urn:microsoft.com/office/officeart/2005/8/layout/hierarchy1"/>
    <dgm:cxn modelId="{5752258B-0F6F-4732-A89D-46AB9B34C31D}" type="presParOf" srcId="{A88188CD-FEB8-4748-AC86-4E4CBE612A29}" destId="{70E04F51-AE38-41ED-BA3A-5ED88EC50DD0}" srcOrd="0" destOrd="0" presId="urn:microsoft.com/office/officeart/2005/8/layout/hierarchy1"/>
    <dgm:cxn modelId="{7B96C68D-71D7-4C76-9525-AB062F20823C}" type="presParOf" srcId="{A88188CD-FEB8-4748-AC86-4E4CBE612A29}" destId="{FA15A4F6-2F88-453F-904B-54E5116B5D3D}" srcOrd="1" destOrd="0" presId="urn:microsoft.com/office/officeart/2005/8/layout/hierarchy1"/>
    <dgm:cxn modelId="{D926EDFC-6B7C-4D98-8A38-903338B60141}" type="presParOf" srcId="{FA15A4F6-2F88-453F-904B-54E5116B5D3D}" destId="{422205DC-ED09-44F1-B631-C269462DBB6F}" srcOrd="0" destOrd="0" presId="urn:microsoft.com/office/officeart/2005/8/layout/hierarchy1"/>
    <dgm:cxn modelId="{AA1C5C9C-D74F-45C7-88CF-C0C2984B6C4A}" type="presParOf" srcId="{422205DC-ED09-44F1-B631-C269462DBB6F}" destId="{B4801727-2DF5-4816-939A-D96F2874B8B8}" srcOrd="0" destOrd="0" presId="urn:microsoft.com/office/officeart/2005/8/layout/hierarchy1"/>
    <dgm:cxn modelId="{29932F06-0ACE-4162-B78E-80CFF9AF2DFB}" type="presParOf" srcId="{422205DC-ED09-44F1-B631-C269462DBB6F}" destId="{EBAB0028-56B6-49B8-97F8-9A25975F2182}" srcOrd="1" destOrd="0" presId="urn:microsoft.com/office/officeart/2005/8/layout/hierarchy1"/>
    <dgm:cxn modelId="{87149D1D-3EF0-40D4-B7A5-00B047746EAA}" type="presParOf" srcId="{FA15A4F6-2F88-453F-904B-54E5116B5D3D}" destId="{5690013B-CE94-4587-A3A5-DD0C0719D944}" srcOrd="1" destOrd="0" presId="urn:microsoft.com/office/officeart/2005/8/layout/hierarchy1"/>
    <dgm:cxn modelId="{58A1347D-845B-494A-8DEC-1CB0BE45AF54}" type="presParOf" srcId="{5AE77C23-B427-4925-BD67-DC3EE9FB872A}" destId="{89D59660-8A2E-4740-84C5-7DACCE2D54B7}" srcOrd="2" destOrd="0" presId="urn:microsoft.com/office/officeart/2005/8/layout/hierarchy1"/>
    <dgm:cxn modelId="{9FDBF3F4-33B6-402F-BE69-CF08153DC134}" type="presParOf" srcId="{5AE77C23-B427-4925-BD67-DC3EE9FB872A}" destId="{5E2E7520-46FE-4DA0-A308-D63397B56375}" srcOrd="3" destOrd="0" presId="urn:microsoft.com/office/officeart/2005/8/layout/hierarchy1"/>
    <dgm:cxn modelId="{D15E8FA5-1CD5-47BA-9C9D-4928CEDD4AB1}" type="presParOf" srcId="{5E2E7520-46FE-4DA0-A308-D63397B56375}" destId="{F9187713-5343-4AAF-BC6D-E389FBC85A72}" srcOrd="0" destOrd="0" presId="urn:microsoft.com/office/officeart/2005/8/layout/hierarchy1"/>
    <dgm:cxn modelId="{F263277C-0A23-41E7-9423-829363845F75}" type="presParOf" srcId="{F9187713-5343-4AAF-BC6D-E389FBC85A72}" destId="{49206587-FC6F-4609-8F9F-4E15192EEA62}" srcOrd="0" destOrd="0" presId="urn:microsoft.com/office/officeart/2005/8/layout/hierarchy1"/>
    <dgm:cxn modelId="{EC840EC6-7CD0-4A2C-8148-7E6209D1C7EE}" type="presParOf" srcId="{F9187713-5343-4AAF-BC6D-E389FBC85A72}" destId="{AEC25141-B749-4E10-828C-B0FF057E8F49}" srcOrd="1" destOrd="0" presId="urn:microsoft.com/office/officeart/2005/8/layout/hierarchy1"/>
    <dgm:cxn modelId="{32B8BE6A-6803-4D50-8141-ABF463550C1A}" type="presParOf" srcId="{5E2E7520-46FE-4DA0-A308-D63397B56375}" destId="{C873BC5B-108C-4EFF-AE74-55B44C55E4B0}" srcOrd="1" destOrd="0" presId="urn:microsoft.com/office/officeart/2005/8/layout/hierarchy1"/>
    <dgm:cxn modelId="{7E98E0DE-088C-40B7-9693-E3027413DB04}" type="presParOf" srcId="{C873BC5B-108C-4EFF-AE74-55B44C55E4B0}" destId="{FDD752DF-14DA-40C5-B574-F76018172546}" srcOrd="0" destOrd="0" presId="urn:microsoft.com/office/officeart/2005/8/layout/hierarchy1"/>
    <dgm:cxn modelId="{581D45D6-B237-4DE2-A9EC-BCDD433E96D1}" type="presParOf" srcId="{C873BC5B-108C-4EFF-AE74-55B44C55E4B0}" destId="{EE179434-88A6-47E3-B940-267032547B1E}" srcOrd="1" destOrd="0" presId="urn:microsoft.com/office/officeart/2005/8/layout/hierarchy1"/>
    <dgm:cxn modelId="{68A712D5-E7FB-4F04-9747-54404485E93E}" type="presParOf" srcId="{EE179434-88A6-47E3-B940-267032547B1E}" destId="{0FD908C2-DABB-45DA-A00F-7651D115E815}" srcOrd="0" destOrd="0" presId="urn:microsoft.com/office/officeart/2005/8/layout/hierarchy1"/>
    <dgm:cxn modelId="{5584371C-3E5A-45C2-BF32-52D5A044750B}" type="presParOf" srcId="{0FD908C2-DABB-45DA-A00F-7651D115E815}" destId="{8F90729F-CC64-46DD-8836-3048E15E8748}" srcOrd="0" destOrd="0" presId="urn:microsoft.com/office/officeart/2005/8/layout/hierarchy1"/>
    <dgm:cxn modelId="{9149F349-D9C0-48B6-9097-780F846B9437}" type="presParOf" srcId="{0FD908C2-DABB-45DA-A00F-7651D115E815}" destId="{79DD76F3-4C39-4318-8EC2-79F272DD1AF2}" srcOrd="1" destOrd="0" presId="urn:microsoft.com/office/officeart/2005/8/layout/hierarchy1"/>
    <dgm:cxn modelId="{0E7A8221-2EB7-4AEC-81D2-386A0D353959}" type="presParOf" srcId="{EE179434-88A6-47E3-B940-267032547B1E}" destId="{DB69125E-54D2-4912-89F2-5D5EE4208B47}" srcOrd="1" destOrd="0" presId="urn:microsoft.com/office/officeart/2005/8/layout/hierarchy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F8CC1-6DA8-4842-AD14-05B414883D60}"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6BDB1DDE-4F79-45DC-ADFA-28AF2708EAE1}">
      <dgm:prSet custT="1"/>
      <dgm:spPr/>
      <dgm:t>
        <a:bodyPr/>
        <a:lstStyle/>
        <a:p>
          <a:r>
            <a:rPr lang="en-US" sz="2000" b="1" dirty="0"/>
            <a:t>Completed in its entirety </a:t>
          </a:r>
        </a:p>
      </dgm:t>
    </dgm:pt>
    <dgm:pt modelId="{2550E1EE-47E0-43C5-ACFA-BBD45F65004B}" type="parTrans" cxnId="{5E190672-23DB-40DA-842F-85510F0DE154}">
      <dgm:prSet/>
      <dgm:spPr/>
      <dgm:t>
        <a:bodyPr/>
        <a:lstStyle/>
        <a:p>
          <a:endParaRPr lang="en-US" b="1"/>
        </a:p>
      </dgm:t>
    </dgm:pt>
    <dgm:pt modelId="{488F988A-118E-48E1-B4A3-5C8B2DD8507D}" type="sibTrans" cxnId="{5E190672-23DB-40DA-842F-85510F0DE154}">
      <dgm:prSet/>
      <dgm:spPr/>
      <dgm:t>
        <a:bodyPr/>
        <a:lstStyle/>
        <a:p>
          <a:endParaRPr lang="en-US" b="1"/>
        </a:p>
      </dgm:t>
    </dgm:pt>
    <dgm:pt modelId="{78FCC987-EE4E-44DF-B74E-1E29E8BCF1A2}">
      <dgm:prSet/>
      <dgm:spPr/>
      <dgm:t>
        <a:bodyPr/>
        <a:lstStyle/>
        <a:p>
          <a:r>
            <a:rPr lang="en-US" b="1" dirty="0"/>
            <a:t>NON-FSA - All warrants must be resolved prior to community placement. All cleared warrants should be supported by documentation (preferably with the referral packet); at a minimum, retained in the Central File to support Warden’s decision for Community Custody.  Non-extraditable warrants are warrants and not appropriate for Community Custody.  </a:t>
          </a:r>
        </a:p>
      </dgm:t>
    </dgm:pt>
    <dgm:pt modelId="{D99081CC-84BB-4472-8CF5-5687F1A95F83}" type="parTrans" cxnId="{17BCFEE7-08E6-4627-9D7A-823F17E7C482}">
      <dgm:prSet/>
      <dgm:spPr/>
      <dgm:t>
        <a:bodyPr/>
        <a:lstStyle/>
        <a:p>
          <a:endParaRPr lang="en-US" b="1"/>
        </a:p>
      </dgm:t>
    </dgm:pt>
    <dgm:pt modelId="{E870D6E4-4173-423E-A109-35D5B107E11C}" type="sibTrans" cxnId="{17BCFEE7-08E6-4627-9D7A-823F17E7C482}">
      <dgm:prSet/>
      <dgm:spPr/>
      <dgm:t>
        <a:bodyPr/>
        <a:lstStyle/>
        <a:p>
          <a:endParaRPr lang="en-US" b="1"/>
        </a:p>
      </dgm:t>
    </dgm:pt>
    <dgm:pt modelId="{F89925A2-B044-4EB7-8A00-8777A8DC7804}">
      <dgm:prSet custT="1"/>
      <dgm:spPr/>
      <dgm:t>
        <a:bodyPr/>
        <a:lstStyle/>
        <a:p>
          <a:r>
            <a:rPr lang="en-US" sz="2000" b="1" dirty="0"/>
            <a:t>Block 11 ”Additional Information” is critical for referrals regarding inmates with unresolved pending charges or detainers.</a:t>
          </a:r>
        </a:p>
      </dgm:t>
    </dgm:pt>
    <dgm:pt modelId="{9422E6B7-686A-438F-8BF9-5C5C6E565BB1}" type="parTrans" cxnId="{B33BAD80-0065-43DF-AE89-7C917E394812}">
      <dgm:prSet/>
      <dgm:spPr/>
      <dgm:t>
        <a:bodyPr/>
        <a:lstStyle/>
        <a:p>
          <a:endParaRPr lang="en-US"/>
        </a:p>
      </dgm:t>
    </dgm:pt>
    <dgm:pt modelId="{0F5964A3-EEE7-49C1-9416-C44737D0D0D2}" type="sibTrans" cxnId="{B33BAD80-0065-43DF-AE89-7C917E394812}">
      <dgm:prSet/>
      <dgm:spPr/>
      <dgm:t>
        <a:bodyPr/>
        <a:lstStyle/>
        <a:p>
          <a:endParaRPr lang="en-US"/>
        </a:p>
      </dgm:t>
    </dgm:pt>
    <dgm:pt modelId="{5045361A-29E1-452B-9153-EEA07519BD6A}">
      <dgm:prSet custT="1"/>
      <dgm:spPr/>
      <dgm:t>
        <a:bodyPr/>
        <a:lstStyle/>
        <a:p>
          <a:r>
            <a:rPr lang="en-US" sz="2000" b="1" dirty="0"/>
            <a:t>RRC placement date should be a date or range (prefer range) and already include any FTC; </a:t>
          </a:r>
          <a:r>
            <a:rPr lang="en-US" sz="2000" b="1" dirty="0">
              <a:solidFill>
                <a:srgbClr val="FFFF00"/>
              </a:solidFill>
            </a:rPr>
            <a:t>RRM staff will not be +/- w/FSA</a:t>
          </a:r>
        </a:p>
      </dgm:t>
    </dgm:pt>
    <dgm:pt modelId="{4BA56EC9-145E-4132-BE98-27942486858E}" type="parTrans" cxnId="{75948840-936B-49E3-8191-976034BD2619}">
      <dgm:prSet/>
      <dgm:spPr/>
      <dgm:t>
        <a:bodyPr/>
        <a:lstStyle/>
        <a:p>
          <a:endParaRPr lang="en-US"/>
        </a:p>
      </dgm:t>
    </dgm:pt>
    <dgm:pt modelId="{030B3F5F-C9D6-4010-80B7-F6E09EAC1961}" type="sibTrans" cxnId="{75948840-936B-49E3-8191-976034BD2619}">
      <dgm:prSet/>
      <dgm:spPr/>
      <dgm:t>
        <a:bodyPr/>
        <a:lstStyle/>
        <a:p>
          <a:endParaRPr lang="en-US"/>
        </a:p>
      </dgm:t>
    </dgm:pt>
    <dgm:pt modelId="{5B4ED00D-C75E-48D0-BD8F-F05FF597DCA5}" type="pres">
      <dgm:prSet presAssocID="{4CAF8CC1-6DA8-4842-AD14-05B414883D60}" presName="linear" presStyleCnt="0">
        <dgm:presLayoutVars>
          <dgm:animLvl val="lvl"/>
          <dgm:resizeHandles val="exact"/>
        </dgm:presLayoutVars>
      </dgm:prSet>
      <dgm:spPr/>
    </dgm:pt>
    <dgm:pt modelId="{821F6335-85B5-42E3-B88F-1B3AAC15C7D0}" type="pres">
      <dgm:prSet presAssocID="{6BDB1DDE-4F79-45DC-ADFA-28AF2708EAE1}" presName="parentText" presStyleLbl="node1" presStyleIdx="0" presStyleCnt="4">
        <dgm:presLayoutVars>
          <dgm:chMax val="0"/>
          <dgm:bulletEnabled val="1"/>
        </dgm:presLayoutVars>
      </dgm:prSet>
      <dgm:spPr/>
    </dgm:pt>
    <dgm:pt modelId="{E9F8A5A7-68E2-48F5-825A-62C62079F767}" type="pres">
      <dgm:prSet presAssocID="{488F988A-118E-48E1-B4A3-5C8B2DD8507D}" presName="spacer" presStyleCnt="0"/>
      <dgm:spPr/>
    </dgm:pt>
    <dgm:pt modelId="{C2A60E8B-9073-4197-B317-CC73541B2FA5}" type="pres">
      <dgm:prSet presAssocID="{5045361A-29E1-452B-9153-EEA07519BD6A}" presName="parentText" presStyleLbl="node1" presStyleIdx="1" presStyleCnt="4" custLinFactNeighborX="-472" custLinFactNeighborY="-9060">
        <dgm:presLayoutVars>
          <dgm:chMax val="0"/>
          <dgm:bulletEnabled val="1"/>
        </dgm:presLayoutVars>
      </dgm:prSet>
      <dgm:spPr/>
    </dgm:pt>
    <dgm:pt modelId="{74BD3B77-3592-4DCC-981E-633D5D23A185}" type="pres">
      <dgm:prSet presAssocID="{030B3F5F-C9D6-4010-80B7-F6E09EAC1961}" presName="spacer" presStyleCnt="0"/>
      <dgm:spPr/>
    </dgm:pt>
    <dgm:pt modelId="{1E4D0D44-6284-4F61-A215-858B15EA871F}" type="pres">
      <dgm:prSet presAssocID="{F89925A2-B044-4EB7-8A00-8777A8DC7804}" presName="parentText" presStyleLbl="node1" presStyleIdx="2" presStyleCnt="4">
        <dgm:presLayoutVars>
          <dgm:chMax val="0"/>
          <dgm:bulletEnabled val="1"/>
        </dgm:presLayoutVars>
      </dgm:prSet>
      <dgm:spPr/>
    </dgm:pt>
    <dgm:pt modelId="{11B3A5F9-2A96-4824-9461-315D14AC1BAE}" type="pres">
      <dgm:prSet presAssocID="{0F5964A3-EEE7-49C1-9416-C44737D0D0D2}" presName="spacer" presStyleCnt="0"/>
      <dgm:spPr/>
    </dgm:pt>
    <dgm:pt modelId="{C38AA83E-1921-4EF1-BFF9-446DB1A5EEE9}" type="pres">
      <dgm:prSet presAssocID="{78FCC987-EE4E-44DF-B74E-1E29E8BCF1A2}" presName="parentText" presStyleLbl="node1" presStyleIdx="3" presStyleCnt="4">
        <dgm:presLayoutVars>
          <dgm:chMax val="0"/>
          <dgm:bulletEnabled val="1"/>
        </dgm:presLayoutVars>
      </dgm:prSet>
      <dgm:spPr/>
    </dgm:pt>
  </dgm:ptLst>
  <dgm:cxnLst>
    <dgm:cxn modelId="{75948840-936B-49E3-8191-976034BD2619}" srcId="{4CAF8CC1-6DA8-4842-AD14-05B414883D60}" destId="{5045361A-29E1-452B-9153-EEA07519BD6A}" srcOrd="1" destOrd="0" parTransId="{4BA56EC9-145E-4132-BE98-27942486858E}" sibTransId="{030B3F5F-C9D6-4010-80B7-F6E09EAC1961}"/>
    <dgm:cxn modelId="{5E190672-23DB-40DA-842F-85510F0DE154}" srcId="{4CAF8CC1-6DA8-4842-AD14-05B414883D60}" destId="{6BDB1DDE-4F79-45DC-ADFA-28AF2708EAE1}" srcOrd="0" destOrd="0" parTransId="{2550E1EE-47E0-43C5-ACFA-BBD45F65004B}" sibTransId="{488F988A-118E-48E1-B4A3-5C8B2DD8507D}"/>
    <dgm:cxn modelId="{B33BAD80-0065-43DF-AE89-7C917E394812}" srcId="{4CAF8CC1-6DA8-4842-AD14-05B414883D60}" destId="{F89925A2-B044-4EB7-8A00-8777A8DC7804}" srcOrd="2" destOrd="0" parTransId="{9422E6B7-686A-438F-8BF9-5C5C6E565BB1}" sibTransId="{0F5964A3-EEE7-49C1-9416-C44737D0D0D2}"/>
    <dgm:cxn modelId="{D757A88F-3D39-4911-BCEB-B4BE0732E65C}" type="presOf" srcId="{5045361A-29E1-452B-9153-EEA07519BD6A}" destId="{C2A60E8B-9073-4197-B317-CC73541B2FA5}" srcOrd="0" destOrd="0" presId="urn:microsoft.com/office/officeart/2005/8/layout/vList2"/>
    <dgm:cxn modelId="{27E941AE-59B7-4EA7-8BE8-28835D59949E}" type="presOf" srcId="{78FCC987-EE4E-44DF-B74E-1E29E8BCF1A2}" destId="{C38AA83E-1921-4EF1-BFF9-446DB1A5EEE9}" srcOrd="0" destOrd="0" presId="urn:microsoft.com/office/officeart/2005/8/layout/vList2"/>
    <dgm:cxn modelId="{9764ABBA-AB27-4C26-9CC0-E3DBD5800FC6}" type="presOf" srcId="{F89925A2-B044-4EB7-8A00-8777A8DC7804}" destId="{1E4D0D44-6284-4F61-A215-858B15EA871F}" srcOrd="0" destOrd="0" presId="urn:microsoft.com/office/officeart/2005/8/layout/vList2"/>
    <dgm:cxn modelId="{17BCFEE7-08E6-4627-9D7A-823F17E7C482}" srcId="{4CAF8CC1-6DA8-4842-AD14-05B414883D60}" destId="{78FCC987-EE4E-44DF-B74E-1E29E8BCF1A2}" srcOrd="3" destOrd="0" parTransId="{D99081CC-84BB-4472-8CF5-5687F1A95F83}" sibTransId="{E870D6E4-4173-423E-A109-35D5B107E11C}"/>
    <dgm:cxn modelId="{B6F459EC-0484-43AC-BC64-F4E4CC4F1A26}" type="presOf" srcId="{4CAF8CC1-6DA8-4842-AD14-05B414883D60}" destId="{5B4ED00D-C75E-48D0-BD8F-F05FF597DCA5}" srcOrd="0" destOrd="0" presId="urn:microsoft.com/office/officeart/2005/8/layout/vList2"/>
    <dgm:cxn modelId="{59EA7CF2-12FE-4BA6-8F32-1607ADBCE773}" type="presOf" srcId="{6BDB1DDE-4F79-45DC-ADFA-28AF2708EAE1}" destId="{821F6335-85B5-42E3-B88F-1B3AAC15C7D0}" srcOrd="0" destOrd="0" presId="urn:microsoft.com/office/officeart/2005/8/layout/vList2"/>
    <dgm:cxn modelId="{5454513E-32A6-4EEE-8027-61A728600C9A}" type="presParOf" srcId="{5B4ED00D-C75E-48D0-BD8F-F05FF597DCA5}" destId="{821F6335-85B5-42E3-B88F-1B3AAC15C7D0}" srcOrd="0" destOrd="0" presId="urn:microsoft.com/office/officeart/2005/8/layout/vList2"/>
    <dgm:cxn modelId="{D951A39B-AC5B-4405-8413-55FB467834F7}" type="presParOf" srcId="{5B4ED00D-C75E-48D0-BD8F-F05FF597DCA5}" destId="{E9F8A5A7-68E2-48F5-825A-62C62079F767}" srcOrd="1" destOrd="0" presId="urn:microsoft.com/office/officeart/2005/8/layout/vList2"/>
    <dgm:cxn modelId="{D4DB2EBB-C18D-4A66-91C9-6BB08519EEE3}" type="presParOf" srcId="{5B4ED00D-C75E-48D0-BD8F-F05FF597DCA5}" destId="{C2A60E8B-9073-4197-B317-CC73541B2FA5}" srcOrd="2" destOrd="0" presId="urn:microsoft.com/office/officeart/2005/8/layout/vList2"/>
    <dgm:cxn modelId="{7448E459-50EA-409F-8430-B5CBD368CD1D}" type="presParOf" srcId="{5B4ED00D-C75E-48D0-BD8F-F05FF597DCA5}" destId="{74BD3B77-3592-4DCC-981E-633D5D23A185}" srcOrd="3" destOrd="0" presId="urn:microsoft.com/office/officeart/2005/8/layout/vList2"/>
    <dgm:cxn modelId="{AC0BA904-0C3D-451E-B54A-905DC72E019E}" type="presParOf" srcId="{5B4ED00D-C75E-48D0-BD8F-F05FF597DCA5}" destId="{1E4D0D44-6284-4F61-A215-858B15EA871F}" srcOrd="4" destOrd="0" presId="urn:microsoft.com/office/officeart/2005/8/layout/vList2"/>
    <dgm:cxn modelId="{65E19065-AA4D-4ABF-B155-EB0C80001215}" type="presParOf" srcId="{5B4ED00D-C75E-48D0-BD8F-F05FF597DCA5}" destId="{11B3A5F9-2A96-4824-9461-315D14AC1BAE}" srcOrd="5" destOrd="0" presId="urn:microsoft.com/office/officeart/2005/8/layout/vList2"/>
    <dgm:cxn modelId="{C0A614A4-F4A0-45D8-B6F0-2ED6D5F1F3C2}" type="presParOf" srcId="{5B4ED00D-C75E-48D0-BD8F-F05FF597DCA5}" destId="{C38AA83E-1921-4EF1-BFF9-446DB1A5EEE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AF8CC1-6DA8-4842-AD14-05B414883D6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8FCC987-EE4E-44DF-B74E-1E29E8BCF1A2}">
      <dgm:prSet custT="1"/>
      <dgm:spPr/>
      <dgm:t>
        <a:bodyPr/>
        <a:lstStyle/>
        <a:p>
          <a:r>
            <a:rPr lang="en-US" sz="1800" b="1" dirty="0">
              <a:solidFill>
                <a:schemeClr val="bg1"/>
              </a:solidFill>
            </a:rPr>
            <a:t>The BOP is responsible for all medical care in the community.  Residents do NOT pay for their own care.</a:t>
          </a:r>
        </a:p>
      </dgm:t>
    </dgm:pt>
    <dgm:pt modelId="{D99081CC-84BB-4472-8CF5-5687F1A95F83}" type="parTrans" cxnId="{17BCFEE7-08E6-4627-9D7A-823F17E7C482}">
      <dgm:prSet/>
      <dgm:spPr/>
      <dgm:t>
        <a:bodyPr/>
        <a:lstStyle/>
        <a:p>
          <a:endParaRPr lang="en-US" b="1">
            <a:solidFill>
              <a:schemeClr val="bg1"/>
            </a:solidFill>
          </a:endParaRPr>
        </a:p>
      </dgm:t>
    </dgm:pt>
    <dgm:pt modelId="{E870D6E4-4173-423E-A109-35D5B107E11C}" type="sibTrans" cxnId="{17BCFEE7-08E6-4627-9D7A-823F17E7C482}">
      <dgm:prSet/>
      <dgm:spPr/>
      <dgm:t>
        <a:bodyPr/>
        <a:lstStyle/>
        <a:p>
          <a:endParaRPr lang="en-US" b="1">
            <a:solidFill>
              <a:schemeClr val="bg1"/>
            </a:solidFill>
          </a:endParaRPr>
        </a:p>
      </dgm:t>
    </dgm:pt>
    <dgm:pt modelId="{8158D445-BAF3-4FA3-9C1D-4E132EAF63AB}">
      <dgm:prSet custT="1"/>
      <dgm:spPr/>
      <dgm:t>
        <a:bodyPr/>
        <a:lstStyle/>
        <a:p>
          <a:r>
            <a:rPr lang="en-US" sz="2000" b="1" dirty="0">
              <a:solidFill>
                <a:schemeClr val="bg1"/>
              </a:solidFill>
            </a:rPr>
            <a:t>BEMR should specifically address the forecasting of community resources necessary for continuity of care and be no more than 6 months old whenever possible</a:t>
          </a:r>
        </a:p>
      </dgm:t>
    </dgm:pt>
    <dgm:pt modelId="{C5C06996-796F-4197-92CD-BBB0C30AFC59}" type="parTrans" cxnId="{0D08F969-31B5-44C6-A32C-BA2F81A668ED}">
      <dgm:prSet/>
      <dgm:spPr/>
      <dgm:t>
        <a:bodyPr/>
        <a:lstStyle/>
        <a:p>
          <a:endParaRPr lang="en-US"/>
        </a:p>
      </dgm:t>
    </dgm:pt>
    <dgm:pt modelId="{D698DB03-6520-4790-B602-AD38EF309DBD}" type="sibTrans" cxnId="{0D08F969-31B5-44C6-A32C-BA2F81A668ED}">
      <dgm:prSet/>
      <dgm:spPr/>
      <dgm:t>
        <a:bodyPr/>
        <a:lstStyle/>
        <a:p>
          <a:endParaRPr lang="en-US"/>
        </a:p>
      </dgm:t>
    </dgm:pt>
    <dgm:pt modelId="{B6A31406-4D0A-4F4A-B397-56321533BE0E}">
      <dgm:prSet custT="1"/>
      <dgm:spPr/>
      <dgm:t>
        <a:bodyPr/>
        <a:lstStyle/>
        <a:p>
          <a:r>
            <a:rPr lang="en-US" sz="1800" b="1" dirty="0">
              <a:solidFill>
                <a:schemeClr val="bg1"/>
              </a:solidFill>
            </a:rPr>
            <a:t>It is imperative the resources of the proposed residence are available to manage the necessary care (i.e., wheelchair access, lifting assistance, transportation to medical appointments, etc.).</a:t>
          </a:r>
        </a:p>
      </dgm:t>
    </dgm:pt>
    <dgm:pt modelId="{932BEA1E-C4A3-44A5-856D-045007F001E5}" type="parTrans" cxnId="{50C1DF7F-B236-496C-8A6A-4B9E3213D931}">
      <dgm:prSet/>
      <dgm:spPr/>
      <dgm:t>
        <a:bodyPr/>
        <a:lstStyle/>
        <a:p>
          <a:endParaRPr lang="en-US"/>
        </a:p>
      </dgm:t>
    </dgm:pt>
    <dgm:pt modelId="{E64648FE-CD36-4545-A3FA-50B7B2DF662E}" type="sibTrans" cxnId="{50C1DF7F-B236-496C-8A6A-4B9E3213D931}">
      <dgm:prSet/>
      <dgm:spPr/>
      <dgm:t>
        <a:bodyPr/>
        <a:lstStyle/>
        <a:p>
          <a:endParaRPr lang="en-US"/>
        </a:p>
      </dgm:t>
    </dgm:pt>
    <dgm:pt modelId="{A27E261E-66A4-4F2A-863B-F71DD66781F6}">
      <dgm:prSet custT="1"/>
      <dgm:spPr/>
      <dgm:t>
        <a:bodyPr/>
        <a:lstStyle/>
        <a:p>
          <a:r>
            <a:rPr lang="en-US" sz="1800" b="1" dirty="0">
              <a:solidFill>
                <a:schemeClr val="bg1"/>
              </a:solidFill>
            </a:rPr>
            <a:t>RRMB must be able to manage the individual!</a:t>
          </a:r>
        </a:p>
      </dgm:t>
    </dgm:pt>
    <dgm:pt modelId="{9E8526EA-ECA6-4487-94B6-F03E666CBE31}" type="parTrans" cxnId="{58E49375-7621-490D-A89E-CCEFC605B048}">
      <dgm:prSet/>
      <dgm:spPr/>
      <dgm:t>
        <a:bodyPr/>
        <a:lstStyle/>
        <a:p>
          <a:endParaRPr lang="en-US"/>
        </a:p>
      </dgm:t>
    </dgm:pt>
    <dgm:pt modelId="{71FCB577-1BDF-4CE7-A7D3-68CFD6333791}" type="sibTrans" cxnId="{58E49375-7621-490D-A89E-CCEFC605B048}">
      <dgm:prSet/>
      <dgm:spPr/>
      <dgm:t>
        <a:bodyPr/>
        <a:lstStyle/>
        <a:p>
          <a:endParaRPr lang="en-US"/>
        </a:p>
      </dgm:t>
    </dgm:pt>
    <dgm:pt modelId="{A2491910-3736-40D2-BFEB-7112179416CD}">
      <dgm:prSet custT="1"/>
      <dgm:spPr/>
      <dgm:t>
        <a:bodyPr/>
        <a:lstStyle/>
        <a:p>
          <a:r>
            <a:rPr lang="en-US" sz="1800" b="1" dirty="0">
              <a:solidFill>
                <a:schemeClr val="bg1"/>
              </a:solidFill>
            </a:rPr>
            <a:t>RRCs cannot manage residents that cannot take care of their own activities of daily living; they are not set up to render such medical care</a:t>
          </a:r>
        </a:p>
      </dgm:t>
    </dgm:pt>
    <dgm:pt modelId="{513F4567-42BC-4DF3-9AB3-C3D8176BF8A2}" type="parTrans" cxnId="{A4915362-BE5B-416B-A6E9-878916BCAD8B}">
      <dgm:prSet/>
      <dgm:spPr/>
      <dgm:t>
        <a:bodyPr/>
        <a:lstStyle/>
        <a:p>
          <a:endParaRPr lang="en-US"/>
        </a:p>
      </dgm:t>
    </dgm:pt>
    <dgm:pt modelId="{9AAD46AA-6494-46EE-B116-D7CF0EB11006}" type="sibTrans" cxnId="{A4915362-BE5B-416B-A6E9-878916BCAD8B}">
      <dgm:prSet/>
      <dgm:spPr/>
      <dgm:t>
        <a:bodyPr/>
        <a:lstStyle/>
        <a:p>
          <a:endParaRPr lang="en-US"/>
        </a:p>
      </dgm:t>
    </dgm:pt>
    <dgm:pt modelId="{3E1613CA-88D1-4845-B24E-57193ECB5268}" type="pres">
      <dgm:prSet presAssocID="{4CAF8CC1-6DA8-4842-AD14-05B414883D60}" presName="linear" presStyleCnt="0">
        <dgm:presLayoutVars>
          <dgm:animLvl val="lvl"/>
          <dgm:resizeHandles val="exact"/>
        </dgm:presLayoutVars>
      </dgm:prSet>
      <dgm:spPr/>
    </dgm:pt>
    <dgm:pt modelId="{800E92A3-8662-41B8-BCAF-6F90BCC4045B}" type="pres">
      <dgm:prSet presAssocID="{8158D445-BAF3-4FA3-9C1D-4E132EAF63AB}" presName="parentText" presStyleLbl="node1" presStyleIdx="0" presStyleCnt="5" custScaleY="115723">
        <dgm:presLayoutVars>
          <dgm:chMax val="0"/>
          <dgm:bulletEnabled val="1"/>
        </dgm:presLayoutVars>
      </dgm:prSet>
      <dgm:spPr/>
    </dgm:pt>
    <dgm:pt modelId="{7511789D-4D42-4FF5-9D08-096F82136C7C}" type="pres">
      <dgm:prSet presAssocID="{D698DB03-6520-4790-B602-AD38EF309DBD}" presName="spacer" presStyleCnt="0"/>
      <dgm:spPr/>
    </dgm:pt>
    <dgm:pt modelId="{4F123CF5-D78C-4535-ABAD-556F7708EB6F}" type="pres">
      <dgm:prSet presAssocID="{B6A31406-4D0A-4F4A-B397-56321533BE0E}" presName="parentText" presStyleLbl="node1" presStyleIdx="1" presStyleCnt="5">
        <dgm:presLayoutVars>
          <dgm:chMax val="0"/>
          <dgm:bulletEnabled val="1"/>
        </dgm:presLayoutVars>
      </dgm:prSet>
      <dgm:spPr/>
    </dgm:pt>
    <dgm:pt modelId="{63F2AC52-2639-4AC6-833C-EBDF4064F0E0}" type="pres">
      <dgm:prSet presAssocID="{E64648FE-CD36-4545-A3FA-50B7B2DF662E}" presName="spacer" presStyleCnt="0"/>
      <dgm:spPr/>
    </dgm:pt>
    <dgm:pt modelId="{9C21B67B-1EED-49AF-B174-6BB57345770A}" type="pres">
      <dgm:prSet presAssocID="{78FCC987-EE4E-44DF-B74E-1E29E8BCF1A2}" presName="parentText" presStyleLbl="node1" presStyleIdx="2" presStyleCnt="5" custLinFactNeighborX="-88" custLinFactNeighborY="-49365">
        <dgm:presLayoutVars>
          <dgm:chMax val="0"/>
          <dgm:bulletEnabled val="1"/>
        </dgm:presLayoutVars>
      </dgm:prSet>
      <dgm:spPr/>
    </dgm:pt>
    <dgm:pt modelId="{ED704DBC-62FB-45B1-A7CA-2C593CF71322}" type="pres">
      <dgm:prSet presAssocID="{E870D6E4-4173-423E-A109-35D5B107E11C}" presName="spacer" presStyleCnt="0"/>
      <dgm:spPr/>
    </dgm:pt>
    <dgm:pt modelId="{677C8E61-2E41-4516-8D32-A8D90C51C492}" type="pres">
      <dgm:prSet presAssocID="{A2491910-3736-40D2-BFEB-7112179416CD}" presName="parentText" presStyleLbl="node1" presStyleIdx="3" presStyleCnt="5">
        <dgm:presLayoutVars>
          <dgm:chMax val="0"/>
          <dgm:bulletEnabled val="1"/>
        </dgm:presLayoutVars>
      </dgm:prSet>
      <dgm:spPr/>
    </dgm:pt>
    <dgm:pt modelId="{C6FBC40D-F183-4C1E-B583-C5E2EA68A9F7}" type="pres">
      <dgm:prSet presAssocID="{9AAD46AA-6494-46EE-B116-D7CF0EB11006}" presName="spacer" presStyleCnt="0"/>
      <dgm:spPr/>
    </dgm:pt>
    <dgm:pt modelId="{EF6FB2F2-72D0-4EFF-B27F-BF49A2DABC86}" type="pres">
      <dgm:prSet presAssocID="{A27E261E-66A4-4F2A-863B-F71DD66781F6}" presName="parentText" presStyleLbl="node1" presStyleIdx="4" presStyleCnt="5">
        <dgm:presLayoutVars>
          <dgm:chMax val="0"/>
          <dgm:bulletEnabled val="1"/>
        </dgm:presLayoutVars>
      </dgm:prSet>
      <dgm:spPr/>
    </dgm:pt>
  </dgm:ptLst>
  <dgm:cxnLst>
    <dgm:cxn modelId="{D6A0A33B-0655-4173-B465-D7AB08BBB2B1}" type="presOf" srcId="{B6A31406-4D0A-4F4A-B397-56321533BE0E}" destId="{4F123CF5-D78C-4535-ABAD-556F7708EB6F}" srcOrd="0" destOrd="0" presId="urn:microsoft.com/office/officeart/2005/8/layout/vList2"/>
    <dgm:cxn modelId="{511F763D-EB47-4B0E-93E9-BA76AB139C02}" type="presOf" srcId="{A2491910-3736-40D2-BFEB-7112179416CD}" destId="{677C8E61-2E41-4516-8D32-A8D90C51C492}" srcOrd="0" destOrd="0" presId="urn:microsoft.com/office/officeart/2005/8/layout/vList2"/>
    <dgm:cxn modelId="{A4915362-BE5B-416B-A6E9-878916BCAD8B}" srcId="{4CAF8CC1-6DA8-4842-AD14-05B414883D60}" destId="{A2491910-3736-40D2-BFEB-7112179416CD}" srcOrd="3" destOrd="0" parTransId="{513F4567-42BC-4DF3-9AB3-C3D8176BF8A2}" sibTransId="{9AAD46AA-6494-46EE-B116-D7CF0EB11006}"/>
    <dgm:cxn modelId="{0D08F969-31B5-44C6-A32C-BA2F81A668ED}" srcId="{4CAF8CC1-6DA8-4842-AD14-05B414883D60}" destId="{8158D445-BAF3-4FA3-9C1D-4E132EAF63AB}" srcOrd="0" destOrd="0" parTransId="{C5C06996-796F-4197-92CD-BBB0C30AFC59}" sibTransId="{D698DB03-6520-4790-B602-AD38EF309DBD}"/>
    <dgm:cxn modelId="{58E49375-7621-490D-A89E-CCEFC605B048}" srcId="{4CAF8CC1-6DA8-4842-AD14-05B414883D60}" destId="{A27E261E-66A4-4F2A-863B-F71DD66781F6}" srcOrd="4" destOrd="0" parTransId="{9E8526EA-ECA6-4487-94B6-F03E666CBE31}" sibTransId="{71FCB577-1BDF-4CE7-A7D3-68CFD6333791}"/>
    <dgm:cxn modelId="{50C1DF7F-B236-496C-8A6A-4B9E3213D931}" srcId="{4CAF8CC1-6DA8-4842-AD14-05B414883D60}" destId="{B6A31406-4D0A-4F4A-B397-56321533BE0E}" srcOrd="1" destOrd="0" parTransId="{932BEA1E-C4A3-44A5-856D-045007F001E5}" sibTransId="{E64648FE-CD36-4545-A3FA-50B7B2DF662E}"/>
    <dgm:cxn modelId="{406D9BBA-B951-41DF-8B85-EC92B0C53C5C}" type="presOf" srcId="{78FCC987-EE4E-44DF-B74E-1E29E8BCF1A2}" destId="{9C21B67B-1EED-49AF-B174-6BB57345770A}" srcOrd="0" destOrd="0" presId="urn:microsoft.com/office/officeart/2005/8/layout/vList2"/>
    <dgm:cxn modelId="{CBA1E8C1-09BB-4FF3-AB86-370AFDA1B6F6}" type="presOf" srcId="{8158D445-BAF3-4FA3-9C1D-4E132EAF63AB}" destId="{800E92A3-8662-41B8-BCAF-6F90BCC4045B}" srcOrd="0" destOrd="0" presId="urn:microsoft.com/office/officeart/2005/8/layout/vList2"/>
    <dgm:cxn modelId="{17BCFEE7-08E6-4627-9D7A-823F17E7C482}" srcId="{4CAF8CC1-6DA8-4842-AD14-05B414883D60}" destId="{78FCC987-EE4E-44DF-B74E-1E29E8BCF1A2}" srcOrd="2" destOrd="0" parTransId="{D99081CC-84BB-4472-8CF5-5687F1A95F83}" sibTransId="{E870D6E4-4173-423E-A109-35D5B107E11C}"/>
    <dgm:cxn modelId="{46AD6AEA-DCDD-49BF-BAEB-9B365C09BF97}" type="presOf" srcId="{A27E261E-66A4-4F2A-863B-F71DD66781F6}" destId="{EF6FB2F2-72D0-4EFF-B27F-BF49A2DABC86}" srcOrd="0" destOrd="0" presId="urn:microsoft.com/office/officeart/2005/8/layout/vList2"/>
    <dgm:cxn modelId="{AE7E48F1-7C70-4730-8108-6F0875D92282}" type="presOf" srcId="{4CAF8CC1-6DA8-4842-AD14-05B414883D60}" destId="{3E1613CA-88D1-4845-B24E-57193ECB5268}" srcOrd="0" destOrd="0" presId="urn:microsoft.com/office/officeart/2005/8/layout/vList2"/>
    <dgm:cxn modelId="{A8CBAA2D-E71A-4B02-9566-44A2671A879E}" type="presParOf" srcId="{3E1613CA-88D1-4845-B24E-57193ECB5268}" destId="{800E92A3-8662-41B8-BCAF-6F90BCC4045B}" srcOrd="0" destOrd="0" presId="urn:microsoft.com/office/officeart/2005/8/layout/vList2"/>
    <dgm:cxn modelId="{8C11A91E-BB62-4EF9-B045-42625D18C089}" type="presParOf" srcId="{3E1613CA-88D1-4845-B24E-57193ECB5268}" destId="{7511789D-4D42-4FF5-9D08-096F82136C7C}" srcOrd="1" destOrd="0" presId="urn:microsoft.com/office/officeart/2005/8/layout/vList2"/>
    <dgm:cxn modelId="{2F4E4F5D-9869-461B-A3A4-05B5AC4FE2AB}" type="presParOf" srcId="{3E1613CA-88D1-4845-B24E-57193ECB5268}" destId="{4F123CF5-D78C-4535-ABAD-556F7708EB6F}" srcOrd="2" destOrd="0" presId="urn:microsoft.com/office/officeart/2005/8/layout/vList2"/>
    <dgm:cxn modelId="{A18C935E-A670-4DC9-ADEE-85EC95599FC0}" type="presParOf" srcId="{3E1613CA-88D1-4845-B24E-57193ECB5268}" destId="{63F2AC52-2639-4AC6-833C-EBDF4064F0E0}" srcOrd="3" destOrd="0" presId="urn:microsoft.com/office/officeart/2005/8/layout/vList2"/>
    <dgm:cxn modelId="{D394CEED-5169-4063-851C-768AFFE20D2F}" type="presParOf" srcId="{3E1613CA-88D1-4845-B24E-57193ECB5268}" destId="{9C21B67B-1EED-49AF-B174-6BB57345770A}" srcOrd="4" destOrd="0" presId="urn:microsoft.com/office/officeart/2005/8/layout/vList2"/>
    <dgm:cxn modelId="{7DFC22ED-7CC6-4994-A77E-5C78065FE858}" type="presParOf" srcId="{3E1613CA-88D1-4845-B24E-57193ECB5268}" destId="{ED704DBC-62FB-45B1-A7CA-2C593CF71322}" srcOrd="5" destOrd="0" presId="urn:microsoft.com/office/officeart/2005/8/layout/vList2"/>
    <dgm:cxn modelId="{AA754220-A8FD-4A90-B396-F11166671409}" type="presParOf" srcId="{3E1613CA-88D1-4845-B24E-57193ECB5268}" destId="{677C8E61-2E41-4516-8D32-A8D90C51C492}" srcOrd="6" destOrd="0" presId="urn:microsoft.com/office/officeart/2005/8/layout/vList2"/>
    <dgm:cxn modelId="{4F8DCE9C-133C-4B46-9801-9CF5406030A3}" type="presParOf" srcId="{3E1613CA-88D1-4845-B24E-57193ECB5268}" destId="{C6FBC40D-F183-4C1E-B583-C5E2EA68A9F7}" srcOrd="7" destOrd="0" presId="urn:microsoft.com/office/officeart/2005/8/layout/vList2"/>
    <dgm:cxn modelId="{65153A0F-557A-4C3C-973D-B01FEE443DFC}" type="presParOf" srcId="{3E1613CA-88D1-4845-B24E-57193ECB5268}" destId="{EF6FB2F2-72D0-4EFF-B27F-BF49A2DABC8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AF8CC1-6DA8-4842-AD14-05B414883D6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A4CA913-5709-4884-A46C-2F27EE6C53CC}">
      <dgm:prSet/>
      <dgm:spPr/>
      <dgm:t>
        <a:bodyPr/>
        <a:lstStyle/>
        <a:p>
          <a:r>
            <a:rPr lang="en-US" b="1" dirty="0">
              <a:solidFill>
                <a:schemeClr val="bg1"/>
              </a:solidFill>
            </a:rPr>
            <a:t>INACCURATE INFO IN THE BUREAU’S INFORMATION SYSTEM</a:t>
          </a:r>
        </a:p>
      </dgm:t>
    </dgm:pt>
    <dgm:pt modelId="{7FCED5B9-C368-4A62-8957-6309C1772AE1}" type="parTrans" cxnId="{64BE0E09-7EF0-406B-8472-EB20932414F5}">
      <dgm:prSet/>
      <dgm:spPr/>
      <dgm:t>
        <a:bodyPr/>
        <a:lstStyle/>
        <a:p>
          <a:endParaRPr lang="en-US" b="1">
            <a:solidFill>
              <a:schemeClr val="bg1"/>
            </a:solidFill>
          </a:endParaRPr>
        </a:p>
      </dgm:t>
    </dgm:pt>
    <dgm:pt modelId="{6F2B705C-64F1-4631-948F-684BAD6C8DC7}" type="sibTrans" cxnId="{64BE0E09-7EF0-406B-8472-EB20932414F5}">
      <dgm:prSet/>
      <dgm:spPr/>
      <dgm:t>
        <a:bodyPr/>
        <a:lstStyle/>
        <a:p>
          <a:endParaRPr lang="en-US" b="1">
            <a:solidFill>
              <a:schemeClr val="bg1"/>
            </a:solidFill>
          </a:endParaRPr>
        </a:p>
      </dgm:t>
    </dgm:pt>
    <dgm:pt modelId="{7A75BFF0-887A-43E9-85C2-AB665F080828}">
      <dgm:prSet/>
      <dgm:spPr/>
      <dgm:t>
        <a:bodyPr/>
        <a:lstStyle/>
        <a:p>
          <a:r>
            <a:rPr lang="en-US" b="1" dirty="0">
              <a:solidFill>
                <a:schemeClr val="bg1"/>
              </a:solidFill>
            </a:rPr>
            <a:t>INCORRECT RELEASE ADDRESSES</a:t>
          </a:r>
        </a:p>
      </dgm:t>
    </dgm:pt>
    <dgm:pt modelId="{A360D856-F56F-455A-9CFE-C3C947407EC2}" type="parTrans" cxnId="{697A1829-311F-41B9-8479-0E89245CBBC3}">
      <dgm:prSet/>
      <dgm:spPr/>
      <dgm:t>
        <a:bodyPr/>
        <a:lstStyle/>
        <a:p>
          <a:endParaRPr lang="en-US" b="1">
            <a:solidFill>
              <a:schemeClr val="bg1"/>
            </a:solidFill>
          </a:endParaRPr>
        </a:p>
      </dgm:t>
    </dgm:pt>
    <dgm:pt modelId="{0BD02376-7B77-4204-B8DD-A4E50C11EA8D}" type="sibTrans" cxnId="{697A1829-311F-41B9-8479-0E89245CBBC3}">
      <dgm:prSet/>
      <dgm:spPr/>
      <dgm:t>
        <a:bodyPr/>
        <a:lstStyle/>
        <a:p>
          <a:endParaRPr lang="en-US" b="1">
            <a:solidFill>
              <a:schemeClr val="bg1"/>
            </a:solidFill>
          </a:endParaRPr>
        </a:p>
      </dgm:t>
    </dgm:pt>
    <dgm:pt modelId="{CF55C97E-652E-413F-83E7-7262E5ADB95D}">
      <dgm:prSet/>
      <dgm:spPr/>
      <dgm:t>
        <a:bodyPr/>
        <a:lstStyle/>
        <a:p>
          <a:r>
            <a:rPr lang="en-US" b="1" dirty="0">
              <a:solidFill>
                <a:schemeClr val="bg1"/>
              </a:solidFill>
            </a:rPr>
            <a:t>INACCURATE CUSTODY CLASSIFICATION/FSA STATUS</a:t>
          </a:r>
        </a:p>
      </dgm:t>
    </dgm:pt>
    <dgm:pt modelId="{D71DFCCE-40F1-43F9-8C4C-555C8690C409}" type="parTrans" cxnId="{892E44B3-0836-49DA-BDC8-EAC27F25C6BD}">
      <dgm:prSet/>
      <dgm:spPr/>
      <dgm:t>
        <a:bodyPr/>
        <a:lstStyle/>
        <a:p>
          <a:endParaRPr lang="en-US" b="1">
            <a:solidFill>
              <a:schemeClr val="bg1"/>
            </a:solidFill>
          </a:endParaRPr>
        </a:p>
      </dgm:t>
    </dgm:pt>
    <dgm:pt modelId="{6E7D5173-E8E8-4E19-8F1B-758E29BF981B}" type="sibTrans" cxnId="{892E44B3-0836-49DA-BDC8-EAC27F25C6BD}">
      <dgm:prSet/>
      <dgm:spPr/>
      <dgm:t>
        <a:bodyPr/>
        <a:lstStyle/>
        <a:p>
          <a:endParaRPr lang="en-US" b="1">
            <a:solidFill>
              <a:schemeClr val="bg1"/>
            </a:solidFill>
          </a:endParaRPr>
        </a:p>
      </dgm:t>
    </dgm:pt>
    <dgm:pt modelId="{CAE3859F-A7EF-4FC0-B5A1-F6085C0AD0D5}">
      <dgm:prSet/>
      <dgm:spPr/>
      <dgm:t>
        <a:bodyPr/>
        <a:lstStyle/>
        <a:p>
          <a:r>
            <a:rPr lang="en-US" b="1" dirty="0">
              <a:solidFill>
                <a:schemeClr val="bg1"/>
              </a:solidFill>
            </a:rPr>
            <a:t>MISSING IDENTIFIERS (FBI, SSN, etc.)</a:t>
          </a:r>
        </a:p>
      </dgm:t>
    </dgm:pt>
    <dgm:pt modelId="{9135D3B0-9363-45A5-B187-FC6CC68CAB33}" type="parTrans" cxnId="{062E1A27-E350-4EBC-AE05-B0E0959002BB}">
      <dgm:prSet/>
      <dgm:spPr/>
      <dgm:t>
        <a:bodyPr/>
        <a:lstStyle/>
        <a:p>
          <a:endParaRPr lang="en-US" b="1">
            <a:solidFill>
              <a:schemeClr val="bg1"/>
            </a:solidFill>
          </a:endParaRPr>
        </a:p>
      </dgm:t>
    </dgm:pt>
    <dgm:pt modelId="{73FF6619-B9F7-4861-A87B-E376C7D0D70E}" type="sibTrans" cxnId="{062E1A27-E350-4EBC-AE05-B0E0959002BB}">
      <dgm:prSet/>
      <dgm:spPr/>
      <dgm:t>
        <a:bodyPr/>
        <a:lstStyle/>
        <a:p>
          <a:endParaRPr lang="en-US" b="1">
            <a:solidFill>
              <a:schemeClr val="bg1"/>
            </a:solidFill>
          </a:endParaRPr>
        </a:p>
      </dgm:t>
    </dgm:pt>
    <dgm:pt modelId="{926AE20C-DC02-42EA-931C-C94E2C33A395}">
      <dgm:prSet/>
      <dgm:spPr/>
      <dgm:t>
        <a:bodyPr/>
        <a:lstStyle/>
        <a:p>
          <a:pPr algn="ctr"/>
          <a:r>
            <a:rPr lang="en-US" b="1" dirty="0">
              <a:solidFill>
                <a:schemeClr val="bg1"/>
              </a:solidFill>
            </a:rPr>
            <a:t>Placement time requested in sections 3 and 12 conflict</a:t>
          </a:r>
        </a:p>
      </dgm:t>
    </dgm:pt>
    <dgm:pt modelId="{DD2A5044-CD40-4A9F-8A62-1D12703D8D69}" type="parTrans" cxnId="{462A3EE5-D232-4E57-938E-376E38CE1822}">
      <dgm:prSet/>
      <dgm:spPr/>
      <dgm:t>
        <a:bodyPr/>
        <a:lstStyle/>
        <a:p>
          <a:endParaRPr lang="en-US" b="1">
            <a:solidFill>
              <a:schemeClr val="bg1"/>
            </a:solidFill>
          </a:endParaRPr>
        </a:p>
      </dgm:t>
    </dgm:pt>
    <dgm:pt modelId="{343B43FA-24BD-4FE3-A702-73C981924490}" type="sibTrans" cxnId="{462A3EE5-D232-4E57-938E-376E38CE1822}">
      <dgm:prSet/>
      <dgm:spPr/>
      <dgm:t>
        <a:bodyPr/>
        <a:lstStyle/>
        <a:p>
          <a:endParaRPr lang="en-US" b="1">
            <a:solidFill>
              <a:schemeClr val="bg1"/>
            </a:solidFill>
          </a:endParaRPr>
        </a:p>
      </dgm:t>
    </dgm:pt>
    <dgm:pt modelId="{3E1613CA-88D1-4845-B24E-57193ECB5268}" type="pres">
      <dgm:prSet presAssocID="{4CAF8CC1-6DA8-4842-AD14-05B414883D60}" presName="linear" presStyleCnt="0">
        <dgm:presLayoutVars>
          <dgm:animLvl val="lvl"/>
          <dgm:resizeHandles val="exact"/>
        </dgm:presLayoutVars>
      </dgm:prSet>
      <dgm:spPr/>
    </dgm:pt>
    <dgm:pt modelId="{2DB2A2B8-3CD2-4881-AEF8-5B666C3B37E7}" type="pres">
      <dgm:prSet presAssocID="{5A4CA913-5709-4884-A46C-2F27EE6C53CC}" presName="parentText" presStyleLbl="node1" presStyleIdx="0" presStyleCnt="5">
        <dgm:presLayoutVars>
          <dgm:chMax val="0"/>
          <dgm:bulletEnabled val="1"/>
        </dgm:presLayoutVars>
      </dgm:prSet>
      <dgm:spPr/>
    </dgm:pt>
    <dgm:pt modelId="{28AC44ED-BDB1-4C9E-B149-F85801EA82DF}" type="pres">
      <dgm:prSet presAssocID="{6F2B705C-64F1-4631-948F-684BAD6C8DC7}" presName="spacer" presStyleCnt="0"/>
      <dgm:spPr/>
    </dgm:pt>
    <dgm:pt modelId="{116D6FE0-69F4-479F-ACC2-4FD28B074FEE}" type="pres">
      <dgm:prSet presAssocID="{7A75BFF0-887A-43E9-85C2-AB665F080828}" presName="parentText" presStyleLbl="node1" presStyleIdx="1" presStyleCnt="5">
        <dgm:presLayoutVars>
          <dgm:chMax val="0"/>
          <dgm:bulletEnabled val="1"/>
        </dgm:presLayoutVars>
      </dgm:prSet>
      <dgm:spPr/>
    </dgm:pt>
    <dgm:pt modelId="{2441FDAF-1D8D-4EDA-B211-B95FA3EFB4FB}" type="pres">
      <dgm:prSet presAssocID="{0BD02376-7B77-4204-B8DD-A4E50C11EA8D}" presName="spacer" presStyleCnt="0"/>
      <dgm:spPr/>
    </dgm:pt>
    <dgm:pt modelId="{38B727F9-BA90-42E3-BEB1-B9DA2AE4659D}" type="pres">
      <dgm:prSet presAssocID="{CF55C97E-652E-413F-83E7-7262E5ADB95D}" presName="parentText" presStyleLbl="node1" presStyleIdx="2" presStyleCnt="5">
        <dgm:presLayoutVars>
          <dgm:chMax val="0"/>
          <dgm:bulletEnabled val="1"/>
        </dgm:presLayoutVars>
      </dgm:prSet>
      <dgm:spPr/>
    </dgm:pt>
    <dgm:pt modelId="{2702BA8C-1E2A-4381-A3CF-56B0D23CB589}" type="pres">
      <dgm:prSet presAssocID="{6E7D5173-E8E8-4E19-8F1B-758E29BF981B}" presName="spacer" presStyleCnt="0"/>
      <dgm:spPr/>
    </dgm:pt>
    <dgm:pt modelId="{C0C1A3E0-5963-48FA-86A3-68859BD6357F}" type="pres">
      <dgm:prSet presAssocID="{CAE3859F-A7EF-4FC0-B5A1-F6085C0AD0D5}" presName="parentText" presStyleLbl="node1" presStyleIdx="3" presStyleCnt="5">
        <dgm:presLayoutVars>
          <dgm:chMax val="0"/>
          <dgm:bulletEnabled val="1"/>
        </dgm:presLayoutVars>
      </dgm:prSet>
      <dgm:spPr/>
    </dgm:pt>
    <dgm:pt modelId="{40DFCEE0-B11E-465F-B05A-3A7BB29F92D2}" type="pres">
      <dgm:prSet presAssocID="{73FF6619-B9F7-4861-A87B-E376C7D0D70E}" presName="spacer" presStyleCnt="0"/>
      <dgm:spPr/>
    </dgm:pt>
    <dgm:pt modelId="{E078AEAF-D083-480C-B67A-64BC8E2F4C14}" type="pres">
      <dgm:prSet presAssocID="{926AE20C-DC02-42EA-931C-C94E2C33A395}" presName="parentText" presStyleLbl="node1" presStyleIdx="4" presStyleCnt="5">
        <dgm:presLayoutVars>
          <dgm:chMax val="0"/>
          <dgm:bulletEnabled val="1"/>
        </dgm:presLayoutVars>
      </dgm:prSet>
      <dgm:spPr/>
    </dgm:pt>
  </dgm:ptLst>
  <dgm:cxnLst>
    <dgm:cxn modelId="{64BE0E09-7EF0-406B-8472-EB20932414F5}" srcId="{4CAF8CC1-6DA8-4842-AD14-05B414883D60}" destId="{5A4CA913-5709-4884-A46C-2F27EE6C53CC}" srcOrd="0" destOrd="0" parTransId="{7FCED5B9-C368-4A62-8957-6309C1772AE1}" sibTransId="{6F2B705C-64F1-4631-948F-684BAD6C8DC7}"/>
    <dgm:cxn modelId="{313D5315-A9F4-45AE-9FDE-C168DADBB32A}" type="presOf" srcId="{CF55C97E-652E-413F-83E7-7262E5ADB95D}" destId="{38B727F9-BA90-42E3-BEB1-B9DA2AE4659D}" srcOrd="0" destOrd="0" presId="urn:microsoft.com/office/officeart/2005/8/layout/vList2"/>
    <dgm:cxn modelId="{062E1A27-E350-4EBC-AE05-B0E0959002BB}" srcId="{4CAF8CC1-6DA8-4842-AD14-05B414883D60}" destId="{CAE3859F-A7EF-4FC0-B5A1-F6085C0AD0D5}" srcOrd="3" destOrd="0" parTransId="{9135D3B0-9363-45A5-B187-FC6CC68CAB33}" sibTransId="{73FF6619-B9F7-4861-A87B-E376C7D0D70E}"/>
    <dgm:cxn modelId="{697A1829-311F-41B9-8479-0E89245CBBC3}" srcId="{4CAF8CC1-6DA8-4842-AD14-05B414883D60}" destId="{7A75BFF0-887A-43E9-85C2-AB665F080828}" srcOrd="1" destOrd="0" parTransId="{A360D856-F56F-455A-9CFE-C3C947407EC2}" sibTransId="{0BD02376-7B77-4204-B8DD-A4E50C11EA8D}"/>
    <dgm:cxn modelId="{2183862D-37A3-4A25-9A4A-01E352B10E7C}" type="presOf" srcId="{5A4CA913-5709-4884-A46C-2F27EE6C53CC}" destId="{2DB2A2B8-3CD2-4881-AEF8-5B666C3B37E7}" srcOrd="0" destOrd="0" presId="urn:microsoft.com/office/officeart/2005/8/layout/vList2"/>
    <dgm:cxn modelId="{5D442D86-7EFD-453A-9821-2111233179C0}" type="presOf" srcId="{926AE20C-DC02-42EA-931C-C94E2C33A395}" destId="{E078AEAF-D083-480C-B67A-64BC8E2F4C14}" srcOrd="0" destOrd="0" presId="urn:microsoft.com/office/officeart/2005/8/layout/vList2"/>
    <dgm:cxn modelId="{D6DF57A4-B465-481D-8F9A-3BAE25B82E98}" type="presOf" srcId="{7A75BFF0-887A-43E9-85C2-AB665F080828}" destId="{116D6FE0-69F4-479F-ACC2-4FD28B074FEE}" srcOrd="0" destOrd="0" presId="urn:microsoft.com/office/officeart/2005/8/layout/vList2"/>
    <dgm:cxn modelId="{88BF87AE-A9B0-4DCB-8FF2-0F133912F8FA}" type="presOf" srcId="{CAE3859F-A7EF-4FC0-B5A1-F6085C0AD0D5}" destId="{C0C1A3E0-5963-48FA-86A3-68859BD6357F}" srcOrd="0" destOrd="0" presId="urn:microsoft.com/office/officeart/2005/8/layout/vList2"/>
    <dgm:cxn modelId="{892E44B3-0836-49DA-BDC8-EAC27F25C6BD}" srcId="{4CAF8CC1-6DA8-4842-AD14-05B414883D60}" destId="{CF55C97E-652E-413F-83E7-7262E5ADB95D}" srcOrd="2" destOrd="0" parTransId="{D71DFCCE-40F1-43F9-8C4C-555C8690C409}" sibTransId="{6E7D5173-E8E8-4E19-8F1B-758E29BF981B}"/>
    <dgm:cxn modelId="{462A3EE5-D232-4E57-938E-376E38CE1822}" srcId="{4CAF8CC1-6DA8-4842-AD14-05B414883D60}" destId="{926AE20C-DC02-42EA-931C-C94E2C33A395}" srcOrd="4" destOrd="0" parTransId="{DD2A5044-CD40-4A9F-8A62-1D12703D8D69}" sibTransId="{343B43FA-24BD-4FE3-A702-73C981924490}"/>
    <dgm:cxn modelId="{AE7E48F1-7C70-4730-8108-6F0875D92282}" type="presOf" srcId="{4CAF8CC1-6DA8-4842-AD14-05B414883D60}" destId="{3E1613CA-88D1-4845-B24E-57193ECB5268}" srcOrd="0" destOrd="0" presId="urn:microsoft.com/office/officeart/2005/8/layout/vList2"/>
    <dgm:cxn modelId="{2E615AD9-F135-43DE-A872-736D5C3BF6C9}" type="presParOf" srcId="{3E1613CA-88D1-4845-B24E-57193ECB5268}" destId="{2DB2A2B8-3CD2-4881-AEF8-5B666C3B37E7}" srcOrd="0" destOrd="0" presId="urn:microsoft.com/office/officeart/2005/8/layout/vList2"/>
    <dgm:cxn modelId="{F4490C04-F793-42AE-BCBF-9DC13CE5D57A}" type="presParOf" srcId="{3E1613CA-88D1-4845-B24E-57193ECB5268}" destId="{28AC44ED-BDB1-4C9E-B149-F85801EA82DF}" srcOrd="1" destOrd="0" presId="urn:microsoft.com/office/officeart/2005/8/layout/vList2"/>
    <dgm:cxn modelId="{3B50FA7E-BB1B-48B2-BEE4-52CC711DC35D}" type="presParOf" srcId="{3E1613CA-88D1-4845-B24E-57193ECB5268}" destId="{116D6FE0-69F4-479F-ACC2-4FD28B074FEE}" srcOrd="2" destOrd="0" presId="urn:microsoft.com/office/officeart/2005/8/layout/vList2"/>
    <dgm:cxn modelId="{4352AC2C-8D53-433C-8402-D4660C48B53F}" type="presParOf" srcId="{3E1613CA-88D1-4845-B24E-57193ECB5268}" destId="{2441FDAF-1D8D-4EDA-B211-B95FA3EFB4FB}" srcOrd="3" destOrd="0" presId="urn:microsoft.com/office/officeart/2005/8/layout/vList2"/>
    <dgm:cxn modelId="{2F4CE817-B44B-4E64-BD9A-B18916967648}" type="presParOf" srcId="{3E1613CA-88D1-4845-B24E-57193ECB5268}" destId="{38B727F9-BA90-42E3-BEB1-B9DA2AE4659D}" srcOrd="4" destOrd="0" presId="urn:microsoft.com/office/officeart/2005/8/layout/vList2"/>
    <dgm:cxn modelId="{3D573464-3854-4025-BBDE-2FB49918EDC2}" type="presParOf" srcId="{3E1613CA-88D1-4845-B24E-57193ECB5268}" destId="{2702BA8C-1E2A-4381-A3CF-56B0D23CB589}" srcOrd="5" destOrd="0" presId="urn:microsoft.com/office/officeart/2005/8/layout/vList2"/>
    <dgm:cxn modelId="{DD98CC7B-2169-4840-BA10-DFA375E09233}" type="presParOf" srcId="{3E1613CA-88D1-4845-B24E-57193ECB5268}" destId="{C0C1A3E0-5963-48FA-86A3-68859BD6357F}" srcOrd="6" destOrd="0" presId="urn:microsoft.com/office/officeart/2005/8/layout/vList2"/>
    <dgm:cxn modelId="{E0F5B044-0DD5-4D84-809F-1D97ECAC9695}" type="presParOf" srcId="{3E1613CA-88D1-4845-B24E-57193ECB5268}" destId="{40DFCEE0-B11E-465F-B05A-3A7BB29F92D2}" srcOrd="7" destOrd="0" presId="urn:microsoft.com/office/officeart/2005/8/layout/vList2"/>
    <dgm:cxn modelId="{9D1D4D68-3787-4F38-92E2-96DEA3CCD2AA}" type="presParOf" srcId="{3E1613CA-88D1-4845-B24E-57193ECB5268}" destId="{E078AEAF-D083-480C-B67A-64BC8E2F4C1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AF8CC1-6DA8-4842-AD14-05B414883D6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B293750-AE2E-493D-945A-69DF1E718466}">
      <dgm:prSet/>
      <dgm:spPr/>
      <dgm:t>
        <a:bodyPr/>
        <a:lstStyle/>
        <a:p>
          <a:r>
            <a:rPr lang="en-US" b="1" dirty="0">
              <a:solidFill>
                <a:schemeClr val="bg1"/>
              </a:solidFill>
            </a:rPr>
            <a:t>REFERRAL DOES NOT MEET AND/OR ADDRESS ALL CRITERIA OUTLINED IN POLICY OR GUIDANCE MEMO</a:t>
          </a:r>
        </a:p>
      </dgm:t>
    </dgm:pt>
    <dgm:pt modelId="{BDF6E53B-F9A8-4F0D-9B63-B98DE3E9CE0B}" type="parTrans" cxnId="{3E8A494C-80BC-44B0-B309-FCBF5FE6E81B}">
      <dgm:prSet/>
      <dgm:spPr/>
      <dgm:t>
        <a:bodyPr/>
        <a:lstStyle/>
        <a:p>
          <a:endParaRPr lang="en-US"/>
        </a:p>
      </dgm:t>
    </dgm:pt>
    <dgm:pt modelId="{2A645C3A-3182-46BB-8C1D-0AF18A46046E}" type="sibTrans" cxnId="{3E8A494C-80BC-44B0-B309-FCBF5FE6E81B}">
      <dgm:prSet/>
      <dgm:spPr/>
      <dgm:t>
        <a:bodyPr/>
        <a:lstStyle/>
        <a:p>
          <a:endParaRPr lang="en-US"/>
        </a:p>
      </dgm:t>
    </dgm:pt>
    <dgm:pt modelId="{981AE3F8-068B-4ACC-9447-B8742E56B777}">
      <dgm:prSet/>
      <dgm:spPr/>
      <dgm:t>
        <a:bodyPr/>
        <a:lstStyle/>
        <a:p>
          <a:r>
            <a:rPr lang="en-US" b="1" dirty="0">
              <a:solidFill>
                <a:schemeClr val="bg1"/>
              </a:solidFill>
            </a:rPr>
            <a:t>INSTITUTION FAILURE TO ENTER/UPDATE CIMS CAN IMPACT PLACEMENT</a:t>
          </a:r>
        </a:p>
      </dgm:t>
    </dgm:pt>
    <dgm:pt modelId="{7C672996-B104-47B6-BA55-2DE94A9D2A0E}" type="parTrans" cxnId="{FB557BB7-6554-4D01-8D91-831CA9237B97}">
      <dgm:prSet/>
      <dgm:spPr/>
      <dgm:t>
        <a:bodyPr/>
        <a:lstStyle/>
        <a:p>
          <a:endParaRPr lang="en-US"/>
        </a:p>
      </dgm:t>
    </dgm:pt>
    <dgm:pt modelId="{A99E40D2-F20D-442B-966B-7B8DF72E5AEE}" type="sibTrans" cxnId="{FB557BB7-6554-4D01-8D91-831CA9237B97}">
      <dgm:prSet/>
      <dgm:spPr/>
      <dgm:t>
        <a:bodyPr/>
        <a:lstStyle/>
        <a:p>
          <a:endParaRPr lang="en-US"/>
        </a:p>
      </dgm:t>
    </dgm:pt>
    <dgm:pt modelId="{1D03DC1B-9188-4458-94A1-6672CE717F52}">
      <dgm:prSet/>
      <dgm:spPr/>
      <dgm:t>
        <a:bodyPr/>
        <a:lstStyle/>
        <a:p>
          <a:r>
            <a:rPr lang="en-US" b="1" dirty="0"/>
            <a:t>Missing DALs and documentation indicating pending charges/warrants are resolved </a:t>
          </a:r>
        </a:p>
      </dgm:t>
    </dgm:pt>
    <dgm:pt modelId="{D8D8F60B-76D0-4EA5-A819-C797506D824B}" type="parTrans" cxnId="{1E2AF8A5-3B75-446D-9C40-4C46DBAC19FE}">
      <dgm:prSet/>
      <dgm:spPr/>
      <dgm:t>
        <a:bodyPr/>
        <a:lstStyle/>
        <a:p>
          <a:endParaRPr lang="en-US"/>
        </a:p>
      </dgm:t>
    </dgm:pt>
    <dgm:pt modelId="{C0724B3C-5E3A-431B-AC19-AA37D07C724B}" type="sibTrans" cxnId="{1E2AF8A5-3B75-446D-9C40-4C46DBAC19FE}">
      <dgm:prSet/>
      <dgm:spPr/>
      <dgm:t>
        <a:bodyPr/>
        <a:lstStyle/>
        <a:p>
          <a:endParaRPr lang="en-US"/>
        </a:p>
      </dgm:t>
    </dgm:pt>
    <dgm:pt modelId="{3E1613CA-88D1-4845-B24E-57193ECB5268}" type="pres">
      <dgm:prSet presAssocID="{4CAF8CC1-6DA8-4842-AD14-05B414883D60}" presName="linear" presStyleCnt="0">
        <dgm:presLayoutVars>
          <dgm:animLvl val="lvl"/>
          <dgm:resizeHandles val="exact"/>
        </dgm:presLayoutVars>
      </dgm:prSet>
      <dgm:spPr/>
    </dgm:pt>
    <dgm:pt modelId="{638B748E-080D-4EC4-9165-986CBB799A80}" type="pres">
      <dgm:prSet presAssocID="{3B293750-AE2E-493D-945A-69DF1E718466}" presName="parentText" presStyleLbl="node1" presStyleIdx="0" presStyleCnt="3">
        <dgm:presLayoutVars>
          <dgm:chMax val="0"/>
          <dgm:bulletEnabled val="1"/>
        </dgm:presLayoutVars>
      </dgm:prSet>
      <dgm:spPr/>
    </dgm:pt>
    <dgm:pt modelId="{4CC0B8B5-3031-425B-8FE5-D309E1F8BDB3}" type="pres">
      <dgm:prSet presAssocID="{2A645C3A-3182-46BB-8C1D-0AF18A46046E}" presName="spacer" presStyleCnt="0"/>
      <dgm:spPr/>
    </dgm:pt>
    <dgm:pt modelId="{C0279A03-480C-4AE6-B11D-4ADB218931A3}" type="pres">
      <dgm:prSet presAssocID="{981AE3F8-068B-4ACC-9447-B8742E56B777}" presName="parentText" presStyleLbl="node1" presStyleIdx="1" presStyleCnt="3">
        <dgm:presLayoutVars>
          <dgm:chMax val="0"/>
          <dgm:bulletEnabled val="1"/>
        </dgm:presLayoutVars>
      </dgm:prSet>
      <dgm:spPr/>
    </dgm:pt>
    <dgm:pt modelId="{80D48F81-6BC8-478C-A9BE-CDDE454E50DF}" type="pres">
      <dgm:prSet presAssocID="{A99E40D2-F20D-442B-966B-7B8DF72E5AEE}" presName="spacer" presStyleCnt="0"/>
      <dgm:spPr/>
    </dgm:pt>
    <dgm:pt modelId="{8E3286FF-FCE5-496F-B8A4-1B567B036673}" type="pres">
      <dgm:prSet presAssocID="{1D03DC1B-9188-4458-94A1-6672CE717F52}" presName="parentText" presStyleLbl="node1" presStyleIdx="2" presStyleCnt="3">
        <dgm:presLayoutVars>
          <dgm:chMax val="0"/>
          <dgm:bulletEnabled val="1"/>
        </dgm:presLayoutVars>
      </dgm:prSet>
      <dgm:spPr/>
    </dgm:pt>
  </dgm:ptLst>
  <dgm:cxnLst>
    <dgm:cxn modelId="{43475409-853A-4446-A49F-4928ABEB7B13}" type="presOf" srcId="{3B293750-AE2E-493D-945A-69DF1E718466}" destId="{638B748E-080D-4EC4-9165-986CBB799A80}" srcOrd="0" destOrd="0" presId="urn:microsoft.com/office/officeart/2005/8/layout/vList2"/>
    <dgm:cxn modelId="{38683B31-689D-4BAB-8E09-008F5286561C}" type="presOf" srcId="{981AE3F8-068B-4ACC-9447-B8742E56B777}" destId="{C0279A03-480C-4AE6-B11D-4ADB218931A3}" srcOrd="0" destOrd="0" presId="urn:microsoft.com/office/officeart/2005/8/layout/vList2"/>
    <dgm:cxn modelId="{3E8A494C-80BC-44B0-B309-FCBF5FE6E81B}" srcId="{4CAF8CC1-6DA8-4842-AD14-05B414883D60}" destId="{3B293750-AE2E-493D-945A-69DF1E718466}" srcOrd="0" destOrd="0" parTransId="{BDF6E53B-F9A8-4F0D-9B63-B98DE3E9CE0B}" sibTransId="{2A645C3A-3182-46BB-8C1D-0AF18A46046E}"/>
    <dgm:cxn modelId="{2CD24254-1AFD-4A49-B70B-3A58EB433CDC}" type="presOf" srcId="{1D03DC1B-9188-4458-94A1-6672CE717F52}" destId="{8E3286FF-FCE5-496F-B8A4-1B567B036673}" srcOrd="0" destOrd="0" presId="urn:microsoft.com/office/officeart/2005/8/layout/vList2"/>
    <dgm:cxn modelId="{1E2AF8A5-3B75-446D-9C40-4C46DBAC19FE}" srcId="{4CAF8CC1-6DA8-4842-AD14-05B414883D60}" destId="{1D03DC1B-9188-4458-94A1-6672CE717F52}" srcOrd="2" destOrd="0" parTransId="{D8D8F60B-76D0-4EA5-A819-C797506D824B}" sibTransId="{C0724B3C-5E3A-431B-AC19-AA37D07C724B}"/>
    <dgm:cxn modelId="{FB557BB7-6554-4D01-8D91-831CA9237B97}" srcId="{4CAF8CC1-6DA8-4842-AD14-05B414883D60}" destId="{981AE3F8-068B-4ACC-9447-B8742E56B777}" srcOrd="1" destOrd="0" parTransId="{7C672996-B104-47B6-BA55-2DE94A9D2A0E}" sibTransId="{A99E40D2-F20D-442B-966B-7B8DF72E5AEE}"/>
    <dgm:cxn modelId="{AE7E48F1-7C70-4730-8108-6F0875D92282}" type="presOf" srcId="{4CAF8CC1-6DA8-4842-AD14-05B414883D60}" destId="{3E1613CA-88D1-4845-B24E-57193ECB5268}" srcOrd="0" destOrd="0" presId="urn:microsoft.com/office/officeart/2005/8/layout/vList2"/>
    <dgm:cxn modelId="{2797B7C3-A772-47CF-9D33-308F6057F6F9}" type="presParOf" srcId="{3E1613CA-88D1-4845-B24E-57193ECB5268}" destId="{638B748E-080D-4EC4-9165-986CBB799A80}" srcOrd="0" destOrd="0" presId="urn:microsoft.com/office/officeart/2005/8/layout/vList2"/>
    <dgm:cxn modelId="{3170183B-4CB1-4683-92CB-1F539CF1CE59}" type="presParOf" srcId="{3E1613CA-88D1-4845-B24E-57193ECB5268}" destId="{4CC0B8B5-3031-425B-8FE5-D309E1F8BDB3}" srcOrd="1" destOrd="0" presId="urn:microsoft.com/office/officeart/2005/8/layout/vList2"/>
    <dgm:cxn modelId="{CD4E0D64-AFC6-458D-8D35-00B9CF8DDA85}" type="presParOf" srcId="{3E1613CA-88D1-4845-B24E-57193ECB5268}" destId="{C0279A03-480C-4AE6-B11D-4ADB218931A3}" srcOrd="2" destOrd="0" presId="urn:microsoft.com/office/officeart/2005/8/layout/vList2"/>
    <dgm:cxn modelId="{0844E36F-7C98-4773-931E-F4C37E1E4A38}" type="presParOf" srcId="{3E1613CA-88D1-4845-B24E-57193ECB5268}" destId="{80D48F81-6BC8-478C-A9BE-CDDE454E50DF}" srcOrd="3" destOrd="0" presId="urn:microsoft.com/office/officeart/2005/8/layout/vList2"/>
    <dgm:cxn modelId="{65FDE9B8-F571-481E-BB03-44BCB7BE3483}" type="presParOf" srcId="{3E1613CA-88D1-4845-B24E-57193ECB5268}" destId="{8E3286FF-FCE5-496F-B8A4-1B567B03667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AF8CC1-6DA8-4842-AD14-05B414883D6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B293750-AE2E-493D-945A-69DF1E718466}">
      <dgm:prSet/>
      <dgm:spPr/>
      <dgm:t>
        <a:bodyPr/>
        <a:lstStyle/>
        <a:p>
          <a:r>
            <a:rPr lang="en-US" b="1" dirty="0">
              <a:solidFill>
                <a:schemeClr val="bg1"/>
              </a:solidFill>
            </a:rPr>
            <a:t>Include all necessary documentation with the referral.</a:t>
          </a:r>
        </a:p>
      </dgm:t>
    </dgm:pt>
    <dgm:pt modelId="{BDF6E53B-F9A8-4F0D-9B63-B98DE3E9CE0B}" type="parTrans" cxnId="{3E8A494C-80BC-44B0-B309-FCBF5FE6E81B}">
      <dgm:prSet/>
      <dgm:spPr/>
      <dgm:t>
        <a:bodyPr/>
        <a:lstStyle/>
        <a:p>
          <a:endParaRPr lang="en-US"/>
        </a:p>
      </dgm:t>
    </dgm:pt>
    <dgm:pt modelId="{2A645C3A-3182-46BB-8C1D-0AF18A46046E}" type="sibTrans" cxnId="{3E8A494C-80BC-44B0-B309-FCBF5FE6E81B}">
      <dgm:prSet/>
      <dgm:spPr/>
      <dgm:t>
        <a:bodyPr/>
        <a:lstStyle/>
        <a:p>
          <a:endParaRPr lang="en-US"/>
        </a:p>
      </dgm:t>
    </dgm:pt>
    <dgm:pt modelId="{E64110D9-B24F-4759-B41D-4496D9A4AAB3}">
      <dgm:prSet/>
      <dgm:spPr/>
      <dgm:t>
        <a:bodyPr/>
        <a:lstStyle/>
        <a:p>
          <a:r>
            <a:rPr lang="en-US" b="1">
              <a:solidFill>
                <a:schemeClr val="bg1"/>
              </a:solidFill>
            </a:rPr>
            <a:t>RRMB will not place an individual with supervision in a Sentencing District other than the one sentenced without an approval from the USPO-Include Relo Approval if required</a:t>
          </a:r>
          <a:endParaRPr lang="en-US"/>
        </a:p>
      </dgm:t>
    </dgm:pt>
    <dgm:pt modelId="{3E45B6E4-0AC5-4AAC-9BC8-8BC1445F4056}" type="parTrans" cxnId="{7981FA64-15E2-47BC-BF38-358C538102A0}">
      <dgm:prSet/>
      <dgm:spPr/>
      <dgm:t>
        <a:bodyPr/>
        <a:lstStyle/>
        <a:p>
          <a:endParaRPr lang="en-US"/>
        </a:p>
      </dgm:t>
    </dgm:pt>
    <dgm:pt modelId="{344BA78A-2B38-4653-A765-C245C76DDC0F}" type="sibTrans" cxnId="{7981FA64-15E2-47BC-BF38-358C538102A0}">
      <dgm:prSet/>
      <dgm:spPr/>
      <dgm:t>
        <a:bodyPr/>
        <a:lstStyle/>
        <a:p>
          <a:endParaRPr lang="en-US"/>
        </a:p>
      </dgm:t>
    </dgm:pt>
    <dgm:pt modelId="{781CAD96-79AE-4C78-8981-DD6BD1D7257E}">
      <dgm:prSet/>
      <dgm:spPr/>
      <dgm:t>
        <a:bodyPr/>
        <a:lstStyle/>
        <a:p>
          <a:r>
            <a:rPr lang="en-US" b="1">
              <a:solidFill>
                <a:schemeClr val="bg1"/>
              </a:solidFill>
            </a:rPr>
            <a:t>Recommend a range-not a date for SCA time-if you want to maximize the inmate’s time in the community.</a:t>
          </a:r>
          <a:endParaRPr lang="en-US" b="1" dirty="0">
            <a:solidFill>
              <a:schemeClr val="bg1"/>
            </a:solidFill>
          </a:endParaRPr>
        </a:p>
      </dgm:t>
    </dgm:pt>
    <dgm:pt modelId="{A5BEDCD3-1459-4BD2-AFE1-252193E242DD}" type="parTrans" cxnId="{58F8A16C-49A4-43BF-8936-420AD50C8419}">
      <dgm:prSet/>
      <dgm:spPr/>
      <dgm:t>
        <a:bodyPr/>
        <a:lstStyle/>
        <a:p>
          <a:endParaRPr lang="en-US"/>
        </a:p>
      </dgm:t>
    </dgm:pt>
    <dgm:pt modelId="{6AE44DBD-47C3-4B47-9C90-0D7824ECCA1F}" type="sibTrans" cxnId="{58F8A16C-49A4-43BF-8936-420AD50C8419}">
      <dgm:prSet/>
      <dgm:spPr/>
      <dgm:t>
        <a:bodyPr/>
        <a:lstStyle/>
        <a:p>
          <a:endParaRPr lang="en-US"/>
        </a:p>
      </dgm:t>
    </dgm:pt>
    <dgm:pt modelId="{4C4F9232-D3B0-4874-A300-C841418406E7}">
      <dgm:prSet/>
      <dgm:spPr/>
      <dgm:t>
        <a:bodyPr/>
        <a:lstStyle/>
        <a:p>
          <a:r>
            <a:rPr lang="en-US" b="1">
              <a:solidFill>
                <a:schemeClr val="bg1"/>
              </a:solidFill>
            </a:rPr>
            <a:t>Indicate date range for SCA time and include FSA time credits  (no +/-)</a:t>
          </a:r>
          <a:endParaRPr lang="en-US" b="1" dirty="0">
            <a:solidFill>
              <a:schemeClr val="bg1"/>
            </a:solidFill>
          </a:endParaRPr>
        </a:p>
      </dgm:t>
    </dgm:pt>
    <dgm:pt modelId="{D41C8516-BEF2-4BEC-A536-AA35BDBBAC5E}" type="parTrans" cxnId="{DC5500D6-FBE8-43B0-B72E-1D4FCE07869B}">
      <dgm:prSet/>
      <dgm:spPr/>
      <dgm:t>
        <a:bodyPr/>
        <a:lstStyle/>
        <a:p>
          <a:endParaRPr lang="en-US"/>
        </a:p>
      </dgm:t>
    </dgm:pt>
    <dgm:pt modelId="{CC0147E0-A44A-47E8-B4B5-0733ED51D1F3}" type="sibTrans" cxnId="{DC5500D6-FBE8-43B0-B72E-1D4FCE07869B}">
      <dgm:prSet/>
      <dgm:spPr/>
      <dgm:t>
        <a:bodyPr/>
        <a:lstStyle/>
        <a:p>
          <a:endParaRPr lang="en-US"/>
        </a:p>
      </dgm:t>
    </dgm:pt>
    <dgm:pt modelId="{00962FF5-A1FA-4AE5-845D-E38ED0336ED0}">
      <dgm:prSet/>
      <dgm:spPr/>
      <dgm:t>
        <a:bodyPr/>
        <a:lstStyle/>
        <a:p>
          <a:r>
            <a:rPr lang="en-US" b="1">
              <a:solidFill>
                <a:schemeClr val="bg1"/>
              </a:solidFill>
            </a:rPr>
            <a:t>Contact the RRM!!  If there are questions about placement…ask.  Each RRM office has a community corrections box.  It’s there for you!</a:t>
          </a:r>
          <a:endParaRPr lang="en-US" b="1" dirty="0">
            <a:solidFill>
              <a:schemeClr val="bg1"/>
            </a:solidFill>
          </a:endParaRPr>
        </a:p>
      </dgm:t>
    </dgm:pt>
    <dgm:pt modelId="{A21365F9-AA98-46B3-80D7-B85F71CB8DA3}" type="parTrans" cxnId="{2BAD6FA0-9D6A-446F-B263-26E3C10CD643}">
      <dgm:prSet/>
      <dgm:spPr/>
      <dgm:t>
        <a:bodyPr/>
        <a:lstStyle/>
        <a:p>
          <a:endParaRPr lang="en-US"/>
        </a:p>
      </dgm:t>
    </dgm:pt>
    <dgm:pt modelId="{D2B413C4-49D9-4944-8689-3BA896E57AC4}" type="sibTrans" cxnId="{2BAD6FA0-9D6A-446F-B263-26E3C10CD643}">
      <dgm:prSet/>
      <dgm:spPr/>
      <dgm:t>
        <a:bodyPr/>
        <a:lstStyle/>
        <a:p>
          <a:endParaRPr lang="en-US"/>
        </a:p>
      </dgm:t>
    </dgm:pt>
    <dgm:pt modelId="{3E1613CA-88D1-4845-B24E-57193ECB5268}" type="pres">
      <dgm:prSet presAssocID="{4CAF8CC1-6DA8-4842-AD14-05B414883D60}" presName="linear" presStyleCnt="0">
        <dgm:presLayoutVars>
          <dgm:animLvl val="lvl"/>
          <dgm:resizeHandles val="exact"/>
        </dgm:presLayoutVars>
      </dgm:prSet>
      <dgm:spPr/>
    </dgm:pt>
    <dgm:pt modelId="{638B748E-080D-4EC4-9165-986CBB799A80}" type="pres">
      <dgm:prSet presAssocID="{3B293750-AE2E-493D-945A-69DF1E718466}" presName="parentText" presStyleLbl="node1" presStyleIdx="0" presStyleCnt="5" custLinFactNeighborX="-460">
        <dgm:presLayoutVars>
          <dgm:chMax val="0"/>
          <dgm:bulletEnabled val="1"/>
        </dgm:presLayoutVars>
      </dgm:prSet>
      <dgm:spPr/>
    </dgm:pt>
    <dgm:pt modelId="{4CC0B8B5-3031-425B-8FE5-D309E1F8BDB3}" type="pres">
      <dgm:prSet presAssocID="{2A645C3A-3182-46BB-8C1D-0AF18A46046E}" presName="spacer" presStyleCnt="0"/>
      <dgm:spPr/>
    </dgm:pt>
    <dgm:pt modelId="{70F55EB1-81AC-4A94-AE0A-31ADB16E057B}" type="pres">
      <dgm:prSet presAssocID="{E64110D9-B24F-4759-B41D-4496D9A4AAB3}" presName="parentText" presStyleLbl="node1" presStyleIdx="1" presStyleCnt="5">
        <dgm:presLayoutVars>
          <dgm:chMax val="0"/>
          <dgm:bulletEnabled val="1"/>
        </dgm:presLayoutVars>
      </dgm:prSet>
      <dgm:spPr/>
    </dgm:pt>
    <dgm:pt modelId="{4AECD1D3-4BC3-4405-AF40-B237CEC22B95}" type="pres">
      <dgm:prSet presAssocID="{344BA78A-2B38-4653-A765-C245C76DDC0F}" presName="spacer" presStyleCnt="0"/>
      <dgm:spPr/>
    </dgm:pt>
    <dgm:pt modelId="{0E5515B6-5380-4CB7-8BBC-C33641DA3875}" type="pres">
      <dgm:prSet presAssocID="{781CAD96-79AE-4C78-8981-DD6BD1D7257E}" presName="parentText" presStyleLbl="node1" presStyleIdx="2" presStyleCnt="5">
        <dgm:presLayoutVars>
          <dgm:chMax val="0"/>
          <dgm:bulletEnabled val="1"/>
        </dgm:presLayoutVars>
      </dgm:prSet>
      <dgm:spPr/>
    </dgm:pt>
    <dgm:pt modelId="{1D569A49-AE8A-43D9-A2B0-CEC47196404E}" type="pres">
      <dgm:prSet presAssocID="{6AE44DBD-47C3-4B47-9C90-0D7824ECCA1F}" presName="spacer" presStyleCnt="0"/>
      <dgm:spPr/>
    </dgm:pt>
    <dgm:pt modelId="{F6095605-BE51-4A56-9957-14B308AB5414}" type="pres">
      <dgm:prSet presAssocID="{4C4F9232-D3B0-4874-A300-C841418406E7}" presName="parentText" presStyleLbl="node1" presStyleIdx="3" presStyleCnt="5">
        <dgm:presLayoutVars>
          <dgm:chMax val="0"/>
          <dgm:bulletEnabled val="1"/>
        </dgm:presLayoutVars>
      </dgm:prSet>
      <dgm:spPr/>
    </dgm:pt>
    <dgm:pt modelId="{7589F0AB-0F6E-45B6-B6D2-531CF2415B8E}" type="pres">
      <dgm:prSet presAssocID="{CC0147E0-A44A-47E8-B4B5-0733ED51D1F3}" presName="spacer" presStyleCnt="0"/>
      <dgm:spPr/>
    </dgm:pt>
    <dgm:pt modelId="{8D5E200D-DCD7-46D4-B9CA-7188D7DD8952}" type="pres">
      <dgm:prSet presAssocID="{00962FF5-A1FA-4AE5-845D-E38ED0336ED0}" presName="parentText" presStyleLbl="node1" presStyleIdx="4" presStyleCnt="5">
        <dgm:presLayoutVars>
          <dgm:chMax val="0"/>
          <dgm:bulletEnabled val="1"/>
        </dgm:presLayoutVars>
      </dgm:prSet>
      <dgm:spPr/>
    </dgm:pt>
  </dgm:ptLst>
  <dgm:cxnLst>
    <dgm:cxn modelId="{43475409-853A-4446-A49F-4928ABEB7B13}" type="presOf" srcId="{3B293750-AE2E-493D-945A-69DF1E718466}" destId="{638B748E-080D-4EC4-9165-986CBB799A80}" srcOrd="0" destOrd="0" presId="urn:microsoft.com/office/officeart/2005/8/layout/vList2"/>
    <dgm:cxn modelId="{3F92A63D-AB42-4DCD-AFD8-C8F0083CFDF9}" type="presOf" srcId="{E64110D9-B24F-4759-B41D-4496D9A4AAB3}" destId="{70F55EB1-81AC-4A94-AE0A-31ADB16E057B}" srcOrd="0" destOrd="0" presId="urn:microsoft.com/office/officeart/2005/8/layout/vList2"/>
    <dgm:cxn modelId="{663F343F-E5B7-487E-AED1-2095BB4D9AED}" type="presOf" srcId="{00962FF5-A1FA-4AE5-845D-E38ED0336ED0}" destId="{8D5E200D-DCD7-46D4-B9CA-7188D7DD8952}" srcOrd="0" destOrd="0" presId="urn:microsoft.com/office/officeart/2005/8/layout/vList2"/>
    <dgm:cxn modelId="{7981FA64-15E2-47BC-BF38-358C538102A0}" srcId="{4CAF8CC1-6DA8-4842-AD14-05B414883D60}" destId="{E64110D9-B24F-4759-B41D-4496D9A4AAB3}" srcOrd="1" destOrd="0" parTransId="{3E45B6E4-0AC5-4AAC-9BC8-8BC1445F4056}" sibTransId="{344BA78A-2B38-4653-A765-C245C76DDC0F}"/>
    <dgm:cxn modelId="{5C11274B-79BF-4639-9A36-440DD9CF119D}" type="presOf" srcId="{781CAD96-79AE-4C78-8981-DD6BD1D7257E}" destId="{0E5515B6-5380-4CB7-8BBC-C33641DA3875}" srcOrd="0" destOrd="0" presId="urn:microsoft.com/office/officeart/2005/8/layout/vList2"/>
    <dgm:cxn modelId="{3E8A494C-80BC-44B0-B309-FCBF5FE6E81B}" srcId="{4CAF8CC1-6DA8-4842-AD14-05B414883D60}" destId="{3B293750-AE2E-493D-945A-69DF1E718466}" srcOrd="0" destOrd="0" parTransId="{BDF6E53B-F9A8-4F0D-9B63-B98DE3E9CE0B}" sibTransId="{2A645C3A-3182-46BB-8C1D-0AF18A46046E}"/>
    <dgm:cxn modelId="{58F8A16C-49A4-43BF-8936-420AD50C8419}" srcId="{4CAF8CC1-6DA8-4842-AD14-05B414883D60}" destId="{781CAD96-79AE-4C78-8981-DD6BD1D7257E}" srcOrd="2" destOrd="0" parTransId="{A5BEDCD3-1459-4BD2-AFE1-252193E242DD}" sibTransId="{6AE44DBD-47C3-4B47-9C90-0D7824ECCA1F}"/>
    <dgm:cxn modelId="{2BAD6FA0-9D6A-446F-B263-26E3C10CD643}" srcId="{4CAF8CC1-6DA8-4842-AD14-05B414883D60}" destId="{00962FF5-A1FA-4AE5-845D-E38ED0336ED0}" srcOrd="4" destOrd="0" parTransId="{A21365F9-AA98-46B3-80D7-B85F71CB8DA3}" sibTransId="{D2B413C4-49D9-4944-8689-3BA896E57AC4}"/>
    <dgm:cxn modelId="{3314A6A2-53FF-4E4B-A7F8-DB44B2F6D2C6}" type="presOf" srcId="{4C4F9232-D3B0-4874-A300-C841418406E7}" destId="{F6095605-BE51-4A56-9957-14B308AB5414}" srcOrd="0" destOrd="0" presId="urn:microsoft.com/office/officeart/2005/8/layout/vList2"/>
    <dgm:cxn modelId="{DC5500D6-FBE8-43B0-B72E-1D4FCE07869B}" srcId="{4CAF8CC1-6DA8-4842-AD14-05B414883D60}" destId="{4C4F9232-D3B0-4874-A300-C841418406E7}" srcOrd="3" destOrd="0" parTransId="{D41C8516-BEF2-4BEC-A536-AA35BDBBAC5E}" sibTransId="{CC0147E0-A44A-47E8-B4B5-0733ED51D1F3}"/>
    <dgm:cxn modelId="{AE7E48F1-7C70-4730-8108-6F0875D92282}" type="presOf" srcId="{4CAF8CC1-6DA8-4842-AD14-05B414883D60}" destId="{3E1613CA-88D1-4845-B24E-57193ECB5268}" srcOrd="0" destOrd="0" presId="urn:microsoft.com/office/officeart/2005/8/layout/vList2"/>
    <dgm:cxn modelId="{2797B7C3-A772-47CF-9D33-308F6057F6F9}" type="presParOf" srcId="{3E1613CA-88D1-4845-B24E-57193ECB5268}" destId="{638B748E-080D-4EC4-9165-986CBB799A80}" srcOrd="0" destOrd="0" presId="urn:microsoft.com/office/officeart/2005/8/layout/vList2"/>
    <dgm:cxn modelId="{3170183B-4CB1-4683-92CB-1F539CF1CE59}" type="presParOf" srcId="{3E1613CA-88D1-4845-B24E-57193ECB5268}" destId="{4CC0B8B5-3031-425B-8FE5-D309E1F8BDB3}" srcOrd="1" destOrd="0" presId="urn:microsoft.com/office/officeart/2005/8/layout/vList2"/>
    <dgm:cxn modelId="{E413F99F-49D0-4C70-A136-C675A7F6DCF9}" type="presParOf" srcId="{3E1613CA-88D1-4845-B24E-57193ECB5268}" destId="{70F55EB1-81AC-4A94-AE0A-31ADB16E057B}" srcOrd="2" destOrd="0" presId="urn:microsoft.com/office/officeart/2005/8/layout/vList2"/>
    <dgm:cxn modelId="{2E828D2C-0CD9-4009-A133-19E48936503A}" type="presParOf" srcId="{3E1613CA-88D1-4845-B24E-57193ECB5268}" destId="{4AECD1D3-4BC3-4405-AF40-B237CEC22B95}" srcOrd="3" destOrd="0" presId="urn:microsoft.com/office/officeart/2005/8/layout/vList2"/>
    <dgm:cxn modelId="{63DC17E0-B35B-46DF-A867-3F6FF2D516C2}" type="presParOf" srcId="{3E1613CA-88D1-4845-B24E-57193ECB5268}" destId="{0E5515B6-5380-4CB7-8BBC-C33641DA3875}" srcOrd="4" destOrd="0" presId="urn:microsoft.com/office/officeart/2005/8/layout/vList2"/>
    <dgm:cxn modelId="{CFE2A976-16AE-449E-9060-CA66BE98C115}" type="presParOf" srcId="{3E1613CA-88D1-4845-B24E-57193ECB5268}" destId="{1D569A49-AE8A-43D9-A2B0-CEC47196404E}" srcOrd="5" destOrd="0" presId="urn:microsoft.com/office/officeart/2005/8/layout/vList2"/>
    <dgm:cxn modelId="{5554FE6E-1D4A-4AF9-9551-2883B1F3A0CD}" type="presParOf" srcId="{3E1613CA-88D1-4845-B24E-57193ECB5268}" destId="{F6095605-BE51-4A56-9957-14B308AB5414}" srcOrd="6" destOrd="0" presId="urn:microsoft.com/office/officeart/2005/8/layout/vList2"/>
    <dgm:cxn modelId="{717F9A35-C3FB-456E-9C2E-0C33A7D7E608}" type="presParOf" srcId="{3E1613CA-88D1-4845-B24E-57193ECB5268}" destId="{7589F0AB-0F6E-45B6-B6D2-531CF2415B8E}" srcOrd="7" destOrd="0" presId="urn:microsoft.com/office/officeart/2005/8/layout/vList2"/>
    <dgm:cxn modelId="{4EF130C1-85A5-4A6A-AF3B-41A48A8CC5C8}" type="presParOf" srcId="{3E1613CA-88D1-4845-B24E-57193ECB5268}" destId="{8D5E200D-DCD7-46D4-B9CA-7188D7DD895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C55D1D-8620-4AE7-9465-A13F87EB537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6C2BFAF-F322-43DD-BEE3-9C9D5E264267}">
      <dgm:prSet phldrT="[Text]" custT="1"/>
      <dgm:spPr>
        <a:solidFill>
          <a:schemeClr val="accent1">
            <a:lumMod val="60000"/>
            <a:lumOff val="40000"/>
            <a:alpha val="90000"/>
          </a:schemeClr>
        </a:solidFill>
      </dgm:spPr>
      <dgm:t>
        <a:bodyPr/>
        <a:lstStyle/>
        <a:p>
          <a:r>
            <a:rPr lang="en-US" sz="1000" dirty="0"/>
            <a:t>FSA Eligible &amp; applying  FTCs towards RRC/HC</a:t>
          </a:r>
        </a:p>
      </dgm:t>
    </dgm:pt>
    <dgm:pt modelId="{F4A2689A-73B1-42E3-9756-3C1D89DC2CE0}" type="parTrans" cxnId="{8D5A78A3-F59A-4E1C-BD0F-894029C374A6}">
      <dgm:prSet/>
      <dgm:spPr/>
      <dgm:t>
        <a:bodyPr/>
        <a:lstStyle/>
        <a:p>
          <a:endParaRPr lang="en-US" sz="800"/>
        </a:p>
      </dgm:t>
    </dgm:pt>
    <dgm:pt modelId="{4387F2FC-C855-47A4-BF69-8FD52041EAC7}" type="sibTrans" cxnId="{8D5A78A3-F59A-4E1C-BD0F-894029C374A6}">
      <dgm:prSet/>
      <dgm:spPr/>
      <dgm:t>
        <a:bodyPr/>
        <a:lstStyle/>
        <a:p>
          <a:endParaRPr lang="en-US" sz="800"/>
        </a:p>
      </dgm:t>
    </dgm:pt>
    <dgm:pt modelId="{E01642EF-29EE-445B-A50D-FA9CDA74D2F4}" type="asst">
      <dgm:prSet phldrT="[Text]" custT="1"/>
      <dgm:spPr/>
      <dgm:t>
        <a:bodyPr/>
        <a:lstStyle/>
        <a:p>
          <a:r>
            <a:rPr lang="en-US" sz="800"/>
            <a:t>Has Detainer or Pending Charges</a:t>
          </a:r>
        </a:p>
      </dgm:t>
    </dgm:pt>
    <dgm:pt modelId="{47BE312F-DD24-415B-9AC1-245CBC9FD2A0}" type="parTrans" cxnId="{AA2CE3E9-E8AC-4D4E-9953-C8500CC65081}">
      <dgm:prSet/>
      <dgm:spPr/>
      <dgm:t>
        <a:bodyPr/>
        <a:lstStyle/>
        <a:p>
          <a:endParaRPr lang="en-US" sz="800"/>
        </a:p>
      </dgm:t>
    </dgm:pt>
    <dgm:pt modelId="{06D8DB60-33D3-4DFE-B4BA-F8408FEB0FBF}" type="sibTrans" cxnId="{AA2CE3E9-E8AC-4D4E-9953-C8500CC65081}">
      <dgm:prSet/>
      <dgm:spPr/>
      <dgm:t>
        <a:bodyPr/>
        <a:lstStyle/>
        <a:p>
          <a:endParaRPr lang="en-US" sz="800"/>
        </a:p>
      </dgm:t>
    </dgm:pt>
    <dgm:pt modelId="{4B23ED78-B99E-47B7-9EA5-47355EE0A234}" type="asst">
      <dgm:prSet custT="1"/>
      <dgm:spPr/>
      <dgm:t>
        <a:bodyPr/>
        <a:lstStyle/>
        <a:p>
          <a:r>
            <a:rPr lang="en-US" sz="800"/>
            <a:t>No Pending Charges or Detainer</a:t>
          </a:r>
        </a:p>
      </dgm:t>
    </dgm:pt>
    <dgm:pt modelId="{A39C9B97-3174-49B7-A980-2E3C0B39FA46}" type="parTrans" cxnId="{4B3DE3A4-3319-4268-8573-347949EE38A2}">
      <dgm:prSet/>
      <dgm:spPr/>
      <dgm:t>
        <a:bodyPr/>
        <a:lstStyle/>
        <a:p>
          <a:endParaRPr lang="en-US" sz="800"/>
        </a:p>
      </dgm:t>
    </dgm:pt>
    <dgm:pt modelId="{6371E0F1-B499-480F-ADB7-51722A58D23E}" type="sibTrans" cxnId="{4B3DE3A4-3319-4268-8573-347949EE38A2}">
      <dgm:prSet/>
      <dgm:spPr/>
      <dgm:t>
        <a:bodyPr/>
        <a:lstStyle/>
        <a:p>
          <a:endParaRPr lang="en-US" sz="800"/>
        </a:p>
      </dgm:t>
    </dgm:pt>
    <dgm:pt modelId="{43A3F976-6EFE-489B-B948-4D037C18AB2E}">
      <dgm:prSet custT="1"/>
      <dgm:spPr/>
      <dgm:t>
        <a:bodyPr/>
        <a:lstStyle/>
        <a:p>
          <a:r>
            <a:rPr lang="en-US" sz="800"/>
            <a:t>YES</a:t>
          </a:r>
        </a:p>
      </dgm:t>
    </dgm:pt>
    <dgm:pt modelId="{731C7441-0B11-43FC-8DC0-E102DCBC61F2}" type="parTrans" cxnId="{21C45A99-3CF6-4EDE-82A9-A6CC1C73FF02}">
      <dgm:prSet/>
      <dgm:spPr/>
      <dgm:t>
        <a:bodyPr/>
        <a:lstStyle/>
        <a:p>
          <a:endParaRPr lang="en-US" sz="800"/>
        </a:p>
      </dgm:t>
    </dgm:pt>
    <dgm:pt modelId="{853C52C0-C9BF-4C77-82EA-759CE27FF213}" type="sibTrans" cxnId="{21C45A99-3CF6-4EDE-82A9-A6CC1C73FF02}">
      <dgm:prSet/>
      <dgm:spPr/>
      <dgm:t>
        <a:bodyPr/>
        <a:lstStyle/>
        <a:p>
          <a:endParaRPr lang="en-US" sz="800"/>
        </a:p>
      </dgm:t>
    </dgm:pt>
    <dgm:pt modelId="{C5CAFCFC-CB26-41F9-B1ED-1109B02A24EC}">
      <dgm:prSet custT="1"/>
      <dgm:spPr/>
      <dgm:t>
        <a:bodyPr/>
        <a:lstStyle/>
        <a:p>
          <a:r>
            <a:rPr lang="en-US" sz="800"/>
            <a:t>Does inmate have Supervision </a:t>
          </a:r>
        </a:p>
      </dgm:t>
    </dgm:pt>
    <dgm:pt modelId="{56C7193F-8DBF-4DCC-883F-10DAE56590A4}" type="parTrans" cxnId="{29522AAF-7992-4DAA-A566-DB56CDEE9162}">
      <dgm:prSet/>
      <dgm:spPr/>
      <dgm:t>
        <a:bodyPr/>
        <a:lstStyle/>
        <a:p>
          <a:endParaRPr lang="en-US" sz="800"/>
        </a:p>
      </dgm:t>
    </dgm:pt>
    <dgm:pt modelId="{3E5F3E4B-7D0A-43C5-B501-D154C3FEC450}" type="sibTrans" cxnId="{29522AAF-7992-4DAA-A566-DB56CDEE9162}">
      <dgm:prSet/>
      <dgm:spPr/>
      <dgm:t>
        <a:bodyPr/>
        <a:lstStyle/>
        <a:p>
          <a:endParaRPr lang="en-US" sz="800"/>
        </a:p>
      </dgm:t>
    </dgm:pt>
    <dgm:pt modelId="{FC9536BE-1382-4995-B29D-05B076DF52AC}">
      <dgm:prSet custT="1"/>
      <dgm:spPr/>
      <dgm:t>
        <a:bodyPr/>
        <a:lstStyle/>
        <a:p>
          <a:r>
            <a:rPr lang="en-US" sz="800"/>
            <a:t>Is it with ICE</a:t>
          </a:r>
        </a:p>
      </dgm:t>
    </dgm:pt>
    <dgm:pt modelId="{B896C0BC-CA7F-4102-95A2-4F28ADC1A600}" type="parTrans" cxnId="{A76351CE-F3F3-470C-8071-DD43E4E51D60}">
      <dgm:prSet/>
      <dgm:spPr/>
      <dgm:t>
        <a:bodyPr/>
        <a:lstStyle/>
        <a:p>
          <a:endParaRPr lang="en-US" sz="800"/>
        </a:p>
      </dgm:t>
    </dgm:pt>
    <dgm:pt modelId="{67A63D6D-F432-4599-B9BA-E922833F7431}" type="sibTrans" cxnId="{A76351CE-F3F3-470C-8071-DD43E4E51D60}">
      <dgm:prSet/>
      <dgm:spPr/>
      <dgm:t>
        <a:bodyPr/>
        <a:lstStyle/>
        <a:p>
          <a:endParaRPr lang="en-US" sz="800"/>
        </a:p>
      </dgm:t>
    </dgm:pt>
    <dgm:pt modelId="{7232D000-F2B2-4D5D-B3B8-E6D2ABA67A13}">
      <dgm:prSet custT="1"/>
      <dgm:spPr/>
      <dgm:t>
        <a:bodyPr/>
        <a:lstStyle/>
        <a:p>
          <a:r>
            <a:rPr lang="en-US" sz="800"/>
            <a:t>NO</a:t>
          </a:r>
        </a:p>
      </dgm:t>
    </dgm:pt>
    <dgm:pt modelId="{EFC9A9DA-05F3-4F07-A0A6-2ADF183B0C01}" type="parTrans" cxnId="{5809364E-1D5C-4ADA-9D39-7C8BFDD2490B}">
      <dgm:prSet/>
      <dgm:spPr/>
      <dgm:t>
        <a:bodyPr/>
        <a:lstStyle/>
        <a:p>
          <a:endParaRPr lang="en-US" sz="800"/>
        </a:p>
      </dgm:t>
    </dgm:pt>
    <dgm:pt modelId="{E3DEEE7E-6826-427E-BB74-EDEA0D79C531}" type="sibTrans" cxnId="{5809364E-1D5C-4ADA-9D39-7C8BFDD2490B}">
      <dgm:prSet/>
      <dgm:spPr/>
      <dgm:t>
        <a:bodyPr/>
        <a:lstStyle/>
        <a:p>
          <a:endParaRPr lang="en-US" sz="800"/>
        </a:p>
      </dgm:t>
    </dgm:pt>
    <dgm:pt modelId="{F4813CF2-368C-42C2-858C-1678FB554031}">
      <dgm:prSet custT="1"/>
      <dgm:spPr/>
      <dgm:t>
        <a:bodyPr/>
        <a:lstStyle/>
        <a:p>
          <a:r>
            <a:rPr lang="en-US" sz="800"/>
            <a:t>YES</a:t>
          </a:r>
        </a:p>
      </dgm:t>
    </dgm:pt>
    <dgm:pt modelId="{67A07B44-A9C2-44A6-B7C3-DD23A452F446}" type="parTrans" cxnId="{0C453688-A16F-489F-8714-5DF364040C66}">
      <dgm:prSet/>
      <dgm:spPr/>
      <dgm:t>
        <a:bodyPr/>
        <a:lstStyle/>
        <a:p>
          <a:endParaRPr lang="en-US" sz="800"/>
        </a:p>
      </dgm:t>
    </dgm:pt>
    <dgm:pt modelId="{DE50F940-B7E0-4BDF-A7BC-50367DC044BD}" type="sibTrans" cxnId="{0C453688-A16F-489F-8714-5DF364040C66}">
      <dgm:prSet/>
      <dgm:spPr/>
      <dgm:t>
        <a:bodyPr/>
        <a:lstStyle/>
        <a:p>
          <a:endParaRPr lang="en-US" sz="800"/>
        </a:p>
      </dgm:t>
    </dgm:pt>
    <dgm:pt modelId="{2FDE4D19-F345-46E9-8D0F-79D56C0B245A}">
      <dgm:prSet custT="1"/>
      <dgm:spPr/>
      <dgm:t>
        <a:bodyPr/>
        <a:lstStyle/>
        <a:p>
          <a:r>
            <a:rPr lang="en-US" sz="800"/>
            <a:t>NO</a:t>
          </a:r>
        </a:p>
      </dgm:t>
    </dgm:pt>
    <dgm:pt modelId="{72FC718D-A31C-466B-AB8D-D44019CC42DE}" type="parTrans" cxnId="{618F1B1B-0C9D-41AF-8DBB-3B9FECF055E9}">
      <dgm:prSet/>
      <dgm:spPr/>
      <dgm:t>
        <a:bodyPr/>
        <a:lstStyle/>
        <a:p>
          <a:endParaRPr lang="en-US" sz="800"/>
        </a:p>
      </dgm:t>
    </dgm:pt>
    <dgm:pt modelId="{583F7A19-9455-48C3-85E3-6E6296ED5BD6}" type="sibTrans" cxnId="{618F1B1B-0C9D-41AF-8DBB-3B9FECF055E9}">
      <dgm:prSet/>
      <dgm:spPr/>
      <dgm:t>
        <a:bodyPr/>
        <a:lstStyle/>
        <a:p>
          <a:endParaRPr lang="en-US" sz="800"/>
        </a:p>
      </dgm:t>
    </dgm:pt>
    <dgm:pt modelId="{F14874F5-1B23-4C0B-83D3-63B45939DBCF}">
      <dgm:prSet custT="1"/>
      <dgm:spPr/>
      <dgm:t>
        <a:bodyPr/>
        <a:lstStyle/>
        <a:p>
          <a:r>
            <a:rPr lang="en-US" sz="800"/>
            <a:t>Review under SCA and document in exclusion memo to Warden. </a:t>
          </a:r>
        </a:p>
      </dgm:t>
    </dgm:pt>
    <dgm:pt modelId="{15AE78D4-6D4A-4649-BB6C-716EF5BD723D}" type="parTrans" cxnId="{8753F8F2-6E83-4182-B587-19DD65F6AF4D}">
      <dgm:prSet/>
      <dgm:spPr/>
      <dgm:t>
        <a:bodyPr/>
        <a:lstStyle/>
        <a:p>
          <a:endParaRPr lang="en-US" sz="800"/>
        </a:p>
      </dgm:t>
    </dgm:pt>
    <dgm:pt modelId="{1969E84D-3D1F-4390-9169-E161B5B64F3A}" type="sibTrans" cxnId="{8753F8F2-6E83-4182-B587-19DD65F6AF4D}">
      <dgm:prSet/>
      <dgm:spPr/>
      <dgm:t>
        <a:bodyPr/>
        <a:lstStyle/>
        <a:p>
          <a:endParaRPr lang="en-US" sz="800"/>
        </a:p>
      </dgm:t>
    </dgm:pt>
    <dgm:pt modelId="{2FE602AA-098D-42AF-9233-0EF83E12C7EF}">
      <dgm:prSet custT="1"/>
      <dgm:spPr/>
      <dgm:t>
        <a:bodyPr/>
        <a:lstStyle/>
        <a:p>
          <a:r>
            <a:rPr lang="en-US" sz="800"/>
            <a:t>Review SCA and complete RRC referral for FTCs only</a:t>
          </a:r>
        </a:p>
      </dgm:t>
    </dgm:pt>
    <dgm:pt modelId="{AFA67902-E047-4207-9483-E404F37A8A42}" type="parTrans" cxnId="{311357C5-0C98-40AD-B632-AE4FDD11E8EB}">
      <dgm:prSet/>
      <dgm:spPr/>
      <dgm:t>
        <a:bodyPr/>
        <a:lstStyle/>
        <a:p>
          <a:endParaRPr lang="en-US" sz="800"/>
        </a:p>
      </dgm:t>
    </dgm:pt>
    <dgm:pt modelId="{79940CA6-F627-4E0D-81AE-98C6D1F41879}" type="sibTrans" cxnId="{311357C5-0C98-40AD-B632-AE4FDD11E8EB}">
      <dgm:prSet/>
      <dgm:spPr/>
      <dgm:t>
        <a:bodyPr/>
        <a:lstStyle/>
        <a:p>
          <a:endParaRPr lang="en-US" sz="800"/>
        </a:p>
      </dgm:t>
    </dgm:pt>
    <dgm:pt modelId="{3A34C08B-A90A-40DC-B4BE-A2A08BBE04FA}">
      <dgm:prSet custT="1"/>
      <dgm:spPr/>
      <dgm:t>
        <a:bodyPr/>
        <a:lstStyle/>
        <a:p>
          <a:r>
            <a:rPr lang="en-US" sz="800"/>
            <a:t>Records will send DAL and hold for 90 days, upload DAL, and document on 210</a:t>
          </a:r>
        </a:p>
      </dgm:t>
    </dgm:pt>
    <dgm:pt modelId="{17F8A5BB-E2F1-4082-B140-EB142E033E10}" type="parTrans" cxnId="{BE4CBDBD-8A2E-4F26-998F-39239130795D}">
      <dgm:prSet/>
      <dgm:spPr/>
      <dgm:t>
        <a:bodyPr/>
        <a:lstStyle/>
        <a:p>
          <a:endParaRPr lang="en-US" sz="800"/>
        </a:p>
      </dgm:t>
    </dgm:pt>
    <dgm:pt modelId="{1B40579F-8E78-4C4D-BE7F-973B20B3100A}" type="sibTrans" cxnId="{BE4CBDBD-8A2E-4F26-998F-39239130795D}">
      <dgm:prSet/>
      <dgm:spPr/>
      <dgm:t>
        <a:bodyPr/>
        <a:lstStyle/>
        <a:p>
          <a:endParaRPr lang="en-US" sz="800"/>
        </a:p>
      </dgm:t>
    </dgm:pt>
    <dgm:pt modelId="{FD9C5B57-476C-48B5-9A9A-BE6A41A9055F}">
      <dgm:prSet custT="1"/>
      <dgm:spPr/>
      <dgm:t>
        <a:bodyPr/>
        <a:lstStyle/>
        <a:p>
          <a:r>
            <a:rPr lang="en-US" sz="800"/>
            <a:t>Detainer</a:t>
          </a:r>
        </a:p>
      </dgm:t>
    </dgm:pt>
    <dgm:pt modelId="{107A5E02-A625-428A-BE00-0E99E5863B7E}" type="parTrans" cxnId="{AA623D47-0E55-4AEF-92A4-F4EEDCD886F1}">
      <dgm:prSet/>
      <dgm:spPr/>
      <dgm:t>
        <a:bodyPr/>
        <a:lstStyle/>
        <a:p>
          <a:endParaRPr lang="en-US" sz="800"/>
        </a:p>
      </dgm:t>
    </dgm:pt>
    <dgm:pt modelId="{1214BF18-83A2-46BB-8499-02CE3135D3D6}" type="sibTrans" cxnId="{AA623D47-0E55-4AEF-92A4-F4EEDCD886F1}">
      <dgm:prSet/>
      <dgm:spPr/>
      <dgm:t>
        <a:bodyPr/>
        <a:lstStyle/>
        <a:p>
          <a:endParaRPr lang="en-US" sz="800"/>
        </a:p>
      </dgm:t>
    </dgm:pt>
    <dgm:pt modelId="{7F94C48B-5A2C-4F59-B268-9E5C9CE6697D}">
      <dgm:prSet custT="1"/>
      <dgm:spPr/>
      <dgm:t>
        <a:bodyPr/>
        <a:lstStyle/>
        <a:p>
          <a:r>
            <a:rPr lang="en-US" sz="800"/>
            <a:t>Pending Charges</a:t>
          </a:r>
        </a:p>
      </dgm:t>
    </dgm:pt>
    <dgm:pt modelId="{1B836E18-A4A7-4546-AE6E-9BF3E517981C}" type="parTrans" cxnId="{E3D17C2E-D07E-4ADD-A8C4-73A67EBB1AA7}">
      <dgm:prSet/>
      <dgm:spPr/>
      <dgm:t>
        <a:bodyPr/>
        <a:lstStyle/>
        <a:p>
          <a:endParaRPr lang="en-US" sz="800"/>
        </a:p>
      </dgm:t>
    </dgm:pt>
    <dgm:pt modelId="{629F6B39-017D-4F39-91AA-26A32D4B0458}" type="sibTrans" cxnId="{E3D17C2E-D07E-4ADD-A8C4-73A67EBB1AA7}">
      <dgm:prSet/>
      <dgm:spPr/>
      <dgm:t>
        <a:bodyPr/>
        <a:lstStyle/>
        <a:p>
          <a:endParaRPr lang="en-US" sz="800"/>
        </a:p>
      </dgm:t>
    </dgm:pt>
    <dgm:pt modelId="{DFD8938D-84BC-40C5-8CC5-376CFE450CBF}">
      <dgm:prSet custT="1"/>
      <dgm:spPr/>
      <dgm:t>
        <a:bodyPr/>
        <a:lstStyle/>
        <a:p>
          <a:r>
            <a:rPr lang="en-US" sz="800"/>
            <a:t>Detainer is lodged for conviction</a:t>
          </a:r>
        </a:p>
      </dgm:t>
    </dgm:pt>
    <dgm:pt modelId="{72F4CE36-F8D4-4E8C-8F2A-FC08F5A69C11}" type="parTrans" cxnId="{1099D4D7-62BE-4FB3-A687-125CD62A68B8}">
      <dgm:prSet/>
      <dgm:spPr/>
      <dgm:t>
        <a:bodyPr/>
        <a:lstStyle/>
        <a:p>
          <a:endParaRPr lang="en-US" sz="800"/>
        </a:p>
      </dgm:t>
    </dgm:pt>
    <dgm:pt modelId="{0F58FBB8-66F6-4F73-9EB4-D79A3F9C155B}" type="sibTrans" cxnId="{1099D4D7-62BE-4FB3-A687-125CD62A68B8}">
      <dgm:prSet/>
      <dgm:spPr/>
      <dgm:t>
        <a:bodyPr/>
        <a:lstStyle/>
        <a:p>
          <a:endParaRPr lang="en-US" sz="800"/>
        </a:p>
      </dgm:t>
    </dgm:pt>
    <dgm:pt modelId="{041A6BD7-4B30-4306-8BF9-777DB860DC62}">
      <dgm:prSet custT="1"/>
      <dgm:spPr/>
      <dgm:t>
        <a:bodyPr/>
        <a:lstStyle/>
        <a:p>
          <a:r>
            <a:rPr lang="en-US" sz="800"/>
            <a:t>Detainer is lodged for pending charges</a:t>
          </a:r>
        </a:p>
      </dgm:t>
    </dgm:pt>
    <dgm:pt modelId="{5F745BA2-0753-46ED-88D6-461D38036FD3}" type="parTrans" cxnId="{FAABD264-E37B-4EF0-BF09-6E4F1814B7FA}">
      <dgm:prSet/>
      <dgm:spPr/>
      <dgm:t>
        <a:bodyPr/>
        <a:lstStyle/>
        <a:p>
          <a:endParaRPr lang="en-US" sz="800"/>
        </a:p>
      </dgm:t>
    </dgm:pt>
    <dgm:pt modelId="{DFA941E6-91A0-4092-A4D1-034C2E0EB16F}" type="sibTrans" cxnId="{FAABD264-E37B-4EF0-BF09-6E4F1814B7FA}">
      <dgm:prSet/>
      <dgm:spPr/>
      <dgm:t>
        <a:bodyPr/>
        <a:lstStyle/>
        <a:p>
          <a:endParaRPr lang="en-US" sz="800"/>
        </a:p>
      </dgm:t>
    </dgm:pt>
    <dgm:pt modelId="{69672219-0A70-4AA3-89ED-4A518CA3108E}">
      <dgm:prSet custT="1"/>
      <dgm:spPr/>
      <dgm:t>
        <a:bodyPr/>
        <a:lstStyle/>
        <a:p>
          <a:r>
            <a:rPr lang="en-US" sz="800"/>
            <a:t>Review SCA and complete referral for FTCs only</a:t>
          </a:r>
        </a:p>
      </dgm:t>
    </dgm:pt>
    <dgm:pt modelId="{0F13E414-5544-4566-B31F-F09462BAE8D0}" type="parTrans" cxnId="{4867214C-BAD7-4656-A743-EA208EEEB98F}">
      <dgm:prSet/>
      <dgm:spPr/>
      <dgm:t>
        <a:bodyPr/>
        <a:lstStyle/>
        <a:p>
          <a:endParaRPr lang="en-US" sz="800"/>
        </a:p>
      </dgm:t>
    </dgm:pt>
    <dgm:pt modelId="{BACACBDD-C3CD-4208-9BCF-B063C4394615}" type="sibTrans" cxnId="{4867214C-BAD7-4656-A743-EA208EEEB98F}">
      <dgm:prSet/>
      <dgm:spPr/>
      <dgm:t>
        <a:bodyPr/>
        <a:lstStyle/>
        <a:p>
          <a:endParaRPr lang="en-US" sz="800"/>
        </a:p>
      </dgm:t>
    </dgm:pt>
    <dgm:pt modelId="{2A762043-F6FC-4847-AE29-03121435D726}">
      <dgm:prSet custT="1"/>
      <dgm:spPr/>
      <dgm:t>
        <a:bodyPr/>
        <a:lstStyle/>
        <a:p>
          <a:r>
            <a:rPr lang="en-US" sz="800" dirty="0"/>
            <a:t>Records will send DAL and hold for 30 days, upload DAL, and document on 210.  If Detainer is lodged return packet to CSW and start back at top of flow chart.</a:t>
          </a:r>
        </a:p>
      </dgm:t>
    </dgm:pt>
    <dgm:pt modelId="{1FD2FC98-B525-4E97-8ECC-2113C87FF66C}" type="parTrans" cxnId="{4F0932AD-4CC8-4B0F-AC67-BAEC4CD61F0F}">
      <dgm:prSet/>
      <dgm:spPr/>
      <dgm:t>
        <a:bodyPr/>
        <a:lstStyle/>
        <a:p>
          <a:endParaRPr lang="en-US" sz="800"/>
        </a:p>
      </dgm:t>
    </dgm:pt>
    <dgm:pt modelId="{56F8BF62-0A49-4CA6-BBD4-3BDA09B009AC}" type="sibTrans" cxnId="{4F0932AD-4CC8-4B0F-AC67-BAEC4CD61F0F}">
      <dgm:prSet/>
      <dgm:spPr/>
      <dgm:t>
        <a:bodyPr/>
        <a:lstStyle/>
        <a:p>
          <a:endParaRPr lang="en-US" sz="800"/>
        </a:p>
      </dgm:t>
    </dgm:pt>
    <dgm:pt modelId="{2853F3CA-0F51-48F1-AE65-02A881564301}">
      <dgm:prSet custT="1"/>
      <dgm:spPr/>
      <dgm:t>
        <a:bodyPr/>
        <a:lstStyle/>
        <a:p>
          <a:r>
            <a:rPr lang="en-US" sz="800"/>
            <a:t>CSW will generate Goveners Letter and hold for 30 days, upload letter, and document on 210. Submit for FTCS only</a:t>
          </a:r>
        </a:p>
      </dgm:t>
    </dgm:pt>
    <dgm:pt modelId="{0513B4B6-9875-439B-99A3-B34B977B8F96}" type="parTrans" cxnId="{E8E852DB-A567-4458-B483-970EE3154260}">
      <dgm:prSet/>
      <dgm:spPr/>
      <dgm:t>
        <a:bodyPr/>
        <a:lstStyle/>
        <a:p>
          <a:endParaRPr lang="en-US" sz="800"/>
        </a:p>
      </dgm:t>
    </dgm:pt>
    <dgm:pt modelId="{60DA1D24-A9C9-4CBA-976F-F444A8ECC423}" type="sibTrans" cxnId="{E8E852DB-A567-4458-B483-970EE3154260}">
      <dgm:prSet/>
      <dgm:spPr/>
      <dgm:t>
        <a:bodyPr/>
        <a:lstStyle/>
        <a:p>
          <a:endParaRPr lang="en-US" sz="800"/>
        </a:p>
      </dgm:t>
    </dgm:pt>
    <dgm:pt modelId="{932FCC12-225D-4A3B-9148-3E4F8285CF8A}">
      <dgm:prSet custT="1"/>
      <dgm:spPr/>
      <dgm:t>
        <a:bodyPr/>
        <a:lstStyle/>
        <a:p>
          <a:r>
            <a:rPr lang="en-US" sz="800"/>
            <a:t>Review under SCA, notify records via email to send IAD, hold for 90 days. If no response process RRC referral FTCs only</a:t>
          </a:r>
        </a:p>
      </dgm:t>
    </dgm:pt>
    <dgm:pt modelId="{701EB2E3-F0E7-45E3-83E5-9FEEDD5D04D9}" type="parTrans" cxnId="{05DD87F9-16AE-4658-B2AF-0A27666273A7}">
      <dgm:prSet/>
      <dgm:spPr/>
      <dgm:t>
        <a:bodyPr/>
        <a:lstStyle/>
        <a:p>
          <a:endParaRPr lang="en-US" sz="800"/>
        </a:p>
      </dgm:t>
    </dgm:pt>
    <dgm:pt modelId="{5EDC6CA4-D050-494A-9032-FBDD219E4B99}" type="sibTrans" cxnId="{05DD87F9-16AE-4658-B2AF-0A27666273A7}">
      <dgm:prSet/>
      <dgm:spPr/>
      <dgm:t>
        <a:bodyPr/>
        <a:lstStyle/>
        <a:p>
          <a:endParaRPr lang="en-US" sz="800"/>
        </a:p>
      </dgm:t>
    </dgm:pt>
    <dgm:pt modelId="{289B2CF8-44C1-4893-B5AA-97B725850E3C}">
      <dgm:prSet custT="1"/>
      <dgm:spPr/>
      <dgm:t>
        <a:bodyPr/>
        <a:lstStyle/>
        <a:p>
          <a:r>
            <a:rPr lang="en-US" sz="800"/>
            <a:t>Review inmate under SCA and HC. Add SCA plus FTCs complete RRC Referral</a:t>
          </a:r>
        </a:p>
      </dgm:t>
    </dgm:pt>
    <dgm:pt modelId="{19BE0169-99E9-4CB4-889D-40311276224F}" type="parTrans" cxnId="{5E86A3D3-6EF8-412F-9800-A1BCC983A4CA}">
      <dgm:prSet/>
      <dgm:spPr/>
      <dgm:t>
        <a:bodyPr/>
        <a:lstStyle/>
        <a:p>
          <a:endParaRPr lang="en-US" sz="800"/>
        </a:p>
      </dgm:t>
    </dgm:pt>
    <dgm:pt modelId="{E00C0F8D-D8CA-4269-9F2E-0C1E68F6ADB5}" type="sibTrans" cxnId="{5E86A3D3-6EF8-412F-9800-A1BCC983A4CA}">
      <dgm:prSet/>
      <dgm:spPr/>
      <dgm:t>
        <a:bodyPr/>
        <a:lstStyle/>
        <a:p>
          <a:endParaRPr lang="en-US" sz="800"/>
        </a:p>
      </dgm:t>
    </dgm:pt>
    <dgm:pt modelId="{45E8347B-20BB-4513-A426-7D5DE6EDF60F}">
      <dgm:prSet custT="1"/>
      <dgm:spPr/>
      <dgm:t>
        <a:bodyPr/>
        <a:lstStyle/>
        <a:p>
          <a:r>
            <a:rPr lang="en-US" sz="800"/>
            <a:t>Per memo referrenced below they only receive 365 toward early release</a:t>
          </a:r>
        </a:p>
      </dgm:t>
    </dgm:pt>
    <dgm:pt modelId="{492B0E16-542D-43EC-B3CD-70A148C55F7F}" type="parTrans" cxnId="{03A8C042-8048-4381-9F89-73A0C173B979}">
      <dgm:prSet/>
      <dgm:spPr/>
      <dgm:t>
        <a:bodyPr/>
        <a:lstStyle/>
        <a:p>
          <a:endParaRPr lang="en-US" sz="800"/>
        </a:p>
      </dgm:t>
    </dgm:pt>
    <dgm:pt modelId="{A5485014-D5C1-4A4E-AB4B-DE4DE8EC8C6B}" type="sibTrans" cxnId="{03A8C042-8048-4381-9F89-73A0C173B979}">
      <dgm:prSet/>
      <dgm:spPr/>
      <dgm:t>
        <a:bodyPr/>
        <a:lstStyle/>
        <a:p>
          <a:endParaRPr lang="en-US" sz="800"/>
        </a:p>
      </dgm:t>
    </dgm:pt>
    <dgm:pt modelId="{283A1D66-4354-4398-AB3A-BCEA89F6FA0A}" type="pres">
      <dgm:prSet presAssocID="{4FC55D1D-8620-4AE7-9465-A13F87EB5375}" presName="hierChild1" presStyleCnt="0">
        <dgm:presLayoutVars>
          <dgm:chPref val="1"/>
          <dgm:dir/>
          <dgm:animOne val="branch"/>
          <dgm:animLvl val="lvl"/>
          <dgm:resizeHandles/>
        </dgm:presLayoutVars>
      </dgm:prSet>
      <dgm:spPr/>
    </dgm:pt>
    <dgm:pt modelId="{BE82B634-3807-4FA2-84D1-D1B64041B48F}" type="pres">
      <dgm:prSet presAssocID="{46C2BFAF-F322-43DD-BEE3-9C9D5E264267}" presName="hierRoot1" presStyleCnt="0"/>
      <dgm:spPr/>
    </dgm:pt>
    <dgm:pt modelId="{51F011CC-3E89-450F-ADA8-C56AB27053D3}" type="pres">
      <dgm:prSet presAssocID="{46C2BFAF-F322-43DD-BEE3-9C9D5E264267}" presName="composite" presStyleCnt="0"/>
      <dgm:spPr/>
    </dgm:pt>
    <dgm:pt modelId="{40528971-FF4B-4120-B9DA-D2920317AB2A}" type="pres">
      <dgm:prSet presAssocID="{46C2BFAF-F322-43DD-BEE3-9C9D5E264267}" presName="background" presStyleLbl="node0" presStyleIdx="0" presStyleCnt="1"/>
      <dgm:spPr/>
    </dgm:pt>
    <dgm:pt modelId="{69347F3D-DB3C-428E-B6C9-4D2FDD3307DE}" type="pres">
      <dgm:prSet presAssocID="{46C2BFAF-F322-43DD-BEE3-9C9D5E264267}" presName="text" presStyleLbl="fgAcc0" presStyleIdx="0" presStyleCnt="1" custScaleX="386282" custScaleY="163638" custLinFactNeighborX="-33730" custLinFactNeighborY="-17224">
        <dgm:presLayoutVars>
          <dgm:chPref val="3"/>
        </dgm:presLayoutVars>
      </dgm:prSet>
      <dgm:spPr/>
    </dgm:pt>
    <dgm:pt modelId="{5AE77C23-B427-4925-BD67-DC3EE9FB872A}" type="pres">
      <dgm:prSet presAssocID="{46C2BFAF-F322-43DD-BEE3-9C9D5E264267}" presName="hierChild2" presStyleCnt="0"/>
      <dgm:spPr/>
    </dgm:pt>
    <dgm:pt modelId="{FCD0BB3D-37DD-43AC-9DCA-334FB9A5C62C}" type="pres">
      <dgm:prSet presAssocID="{47BE312F-DD24-415B-9AC1-245CBC9FD2A0}" presName="Name10" presStyleLbl="parChTrans1D2" presStyleIdx="0" presStyleCnt="2"/>
      <dgm:spPr/>
    </dgm:pt>
    <dgm:pt modelId="{BCEC17DC-A01F-453A-93B8-7062A2D12895}" type="pres">
      <dgm:prSet presAssocID="{E01642EF-29EE-445B-A50D-FA9CDA74D2F4}" presName="hierRoot2" presStyleCnt="0"/>
      <dgm:spPr/>
    </dgm:pt>
    <dgm:pt modelId="{F756677B-9332-4675-9852-BC14E30B0689}" type="pres">
      <dgm:prSet presAssocID="{E01642EF-29EE-445B-A50D-FA9CDA74D2F4}" presName="composite2" presStyleCnt="0"/>
      <dgm:spPr/>
    </dgm:pt>
    <dgm:pt modelId="{1573A0A7-08C7-428A-A428-7FCB59FD9CFA}" type="pres">
      <dgm:prSet presAssocID="{E01642EF-29EE-445B-A50D-FA9CDA74D2F4}" presName="background2" presStyleLbl="asst1" presStyleIdx="0" presStyleCnt="2"/>
      <dgm:spPr/>
    </dgm:pt>
    <dgm:pt modelId="{0ED23DBB-AB79-4AEB-AA45-4F9F775522F6}" type="pres">
      <dgm:prSet presAssocID="{E01642EF-29EE-445B-A50D-FA9CDA74D2F4}" presName="text2" presStyleLbl="fgAcc2" presStyleIdx="0" presStyleCnt="2" custScaleX="133836" custScaleY="140138">
        <dgm:presLayoutVars>
          <dgm:chPref val="3"/>
        </dgm:presLayoutVars>
      </dgm:prSet>
      <dgm:spPr/>
    </dgm:pt>
    <dgm:pt modelId="{A88188CD-FEB8-4748-AC86-4E4CBE612A29}" type="pres">
      <dgm:prSet presAssocID="{E01642EF-29EE-445B-A50D-FA9CDA74D2F4}" presName="hierChild3" presStyleCnt="0"/>
      <dgm:spPr/>
    </dgm:pt>
    <dgm:pt modelId="{64FD088B-4176-4C87-AC9E-81E3D83BD6F9}" type="pres">
      <dgm:prSet presAssocID="{B896C0BC-CA7F-4102-95A2-4F28ADC1A600}" presName="Name17" presStyleLbl="parChTrans1D3" presStyleIdx="0" presStyleCnt="2"/>
      <dgm:spPr/>
    </dgm:pt>
    <dgm:pt modelId="{06604130-3712-4465-BD77-91792E0525DF}" type="pres">
      <dgm:prSet presAssocID="{FC9536BE-1382-4995-B29D-05B076DF52AC}" presName="hierRoot3" presStyleCnt="0"/>
      <dgm:spPr/>
    </dgm:pt>
    <dgm:pt modelId="{B6DE51E8-A142-44BB-878C-0761425CC5B4}" type="pres">
      <dgm:prSet presAssocID="{FC9536BE-1382-4995-B29D-05B076DF52AC}" presName="composite3" presStyleCnt="0"/>
      <dgm:spPr/>
    </dgm:pt>
    <dgm:pt modelId="{AC39360C-E4D0-4A2A-92B0-DAE85213D06B}" type="pres">
      <dgm:prSet presAssocID="{FC9536BE-1382-4995-B29D-05B076DF52AC}" presName="background3" presStyleLbl="node3" presStyleIdx="0" presStyleCnt="2"/>
      <dgm:spPr/>
    </dgm:pt>
    <dgm:pt modelId="{A154FE0F-B0B8-47FE-AD3C-6C45853CD2BE}" type="pres">
      <dgm:prSet presAssocID="{FC9536BE-1382-4995-B29D-05B076DF52AC}" presName="text3" presStyleLbl="fgAcc3" presStyleIdx="0" presStyleCnt="2">
        <dgm:presLayoutVars>
          <dgm:chPref val="3"/>
        </dgm:presLayoutVars>
      </dgm:prSet>
      <dgm:spPr/>
    </dgm:pt>
    <dgm:pt modelId="{09F5A539-6383-464F-8777-6D8776A90EAE}" type="pres">
      <dgm:prSet presAssocID="{FC9536BE-1382-4995-B29D-05B076DF52AC}" presName="hierChild4" presStyleCnt="0"/>
      <dgm:spPr/>
    </dgm:pt>
    <dgm:pt modelId="{99FD124F-A0CB-4899-9D3F-A0244ABFF070}" type="pres">
      <dgm:prSet presAssocID="{731C7441-0B11-43FC-8DC0-E102DCBC61F2}" presName="Name23" presStyleLbl="parChTrans1D4" presStyleIdx="0" presStyleCnt="17"/>
      <dgm:spPr/>
    </dgm:pt>
    <dgm:pt modelId="{A4CA7694-C84F-4ECB-9646-4559CC961B3D}" type="pres">
      <dgm:prSet presAssocID="{43A3F976-6EFE-489B-B948-4D037C18AB2E}" presName="hierRoot4" presStyleCnt="0"/>
      <dgm:spPr/>
    </dgm:pt>
    <dgm:pt modelId="{19D35D9A-C375-41F5-9946-50D715A00FF3}" type="pres">
      <dgm:prSet presAssocID="{43A3F976-6EFE-489B-B948-4D037C18AB2E}" presName="composite4" presStyleCnt="0"/>
      <dgm:spPr/>
    </dgm:pt>
    <dgm:pt modelId="{14BF4499-1CC5-4A8D-9C05-CB796D3C6EB9}" type="pres">
      <dgm:prSet presAssocID="{43A3F976-6EFE-489B-B948-4D037C18AB2E}" presName="background4" presStyleLbl="node4" presStyleIdx="0" presStyleCnt="17"/>
      <dgm:spPr/>
    </dgm:pt>
    <dgm:pt modelId="{38D65499-E076-4ED1-9BFA-FE0425EB4BB9}" type="pres">
      <dgm:prSet presAssocID="{43A3F976-6EFE-489B-B948-4D037C18AB2E}" presName="text4" presStyleLbl="fgAcc4" presStyleIdx="0" presStyleCnt="17">
        <dgm:presLayoutVars>
          <dgm:chPref val="3"/>
        </dgm:presLayoutVars>
      </dgm:prSet>
      <dgm:spPr/>
    </dgm:pt>
    <dgm:pt modelId="{7A7C770F-E7C7-4CB0-9C37-EB1CB14FABC1}" type="pres">
      <dgm:prSet presAssocID="{43A3F976-6EFE-489B-B948-4D037C18AB2E}" presName="hierChild5" presStyleCnt="0"/>
      <dgm:spPr/>
    </dgm:pt>
    <dgm:pt modelId="{08D27217-E5D2-406A-A7EF-E279F71E549B}" type="pres">
      <dgm:prSet presAssocID="{56C7193F-8DBF-4DCC-883F-10DAE56590A4}" presName="Name23" presStyleLbl="parChTrans1D4" presStyleIdx="1" presStyleCnt="17"/>
      <dgm:spPr/>
    </dgm:pt>
    <dgm:pt modelId="{592639DB-1A91-4056-96D6-80AA25EF0C56}" type="pres">
      <dgm:prSet presAssocID="{C5CAFCFC-CB26-41F9-B1ED-1109B02A24EC}" presName="hierRoot4" presStyleCnt="0"/>
      <dgm:spPr/>
    </dgm:pt>
    <dgm:pt modelId="{E4C544AA-ED60-45B8-887D-ADC78D6B5E33}" type="pres">
      <dgm:prSet presAssocID="{C5CAFCFC-CB26-41F9-B1ED-1109B02A24EC}" presName="composite4" presStyleCnt="0"/>
      <dgm:spPr/>
    </dgm:pt>
    <dgm:pt modelId="{D765E2C3-C6F7-46E3-B973-E87F5B5D5E45}" type="pres">
      <dgm:prSet presAssocID="{C5CAFCFC-CB26-41F9-B1ED-1109B02A24EC}" presName="background4" presStyleLbl="node4" presStyleIdx="1" presStyleCnt="17"/>
      <dgm:spPr/>
    </dgm:pt>
    <dgm:pt modelId="{FD06B4F5-8109-4930-B937-514682B56EA4}" type="pres">
      <dgm:prSet presAssocID="{C5CAFCFC-CB26-41F9-B1ED-1109B02A24EC}" presName="text4" presStyleLbl="fgAcc4" presStyleIdx="1" presStyleCnt="17" custScaleX="146012">
        <dgm:presLayoutVars>
          <dgm:chPref val="3"/>
        </dgm:presLayoutVars>
      </dgm:prSet>
      <dgm:spPr/>
    </dgm:pt>
    <dgm:pt modelId="{3FB6AD17-2903-4CCC-9539-5DE393F65359}" type="pres">
      <dgm:prSet presAssocID="{C5CAFCFC-CB26-41F9-B1ED-1109B02A24EC}" presName="hierChild5" presStyleCnt="0"/>
      <dgm:spPr/>
    </dgm:pt>
    <dgm:pt modelId="{8AF8CAFB-5E13-47A2-A833-4E7B1477E018}" type="pres">
      <dgm:prSet presAssocID="{67A07B44-A9C2-44A6-B7C3-DD23A452F446}" presName="Name23" presStyleLbl="parChTrans1D4" presStyleIdx="2" presStyleCnt="17"/>
      <dgm:spPr/>
    </dgm:pt>
    <dgm:pt modelId="{4678E8C6-AC99-4223-8932-96AFF362C685}" type="pres">
      <dgm:prSet presAssocID="{F4813CF2-368C-42C2-858C-1678FB554031}" presName="hierRoot4" presStyleCnt="0"/>
      <dgm:spPr/>
    </dgm:pt>
    <dgm:pt modelId="{5956C393-B919-41EF-8C09-0FFF8F20D5CC}" type="pres">
      <dgm:prSet presAssocID="{F4813CF2-368C-42C2-858C-1678FB554031}" presName="composite4" presStyleCnt="0"/>
      <dgm:spPr/>
    </dgm:pt>
    <dgm:pt modelId="{A607A6E4-88DF-4FBE-9424-EAB51B27F029}" type="pres">
      <dgm:prSet presAssocID="{F4813CF2-368C-42C2-858C-1678FB554031}" presName="background4" presStyleLbl="node4" presStyleIdx="2" presStyleCnt="17"/>
      <dgm:spPr/>
    </dgm:pt>
    <dgm:pt modelId="{7AA9A7FC-BD79-435A-A324-AA7DA9926239}" type="pres">
      <dgm:prSet presAssocID="{F4813CF2-368C-42C2-858C-1678FB554031}" presName="text4" presStyleLbl="fgAcc4" presStyleIdx="2" presStyleCnt="17">
        <dgm:presLayoutVars>
          <dgm:chPref val="3"/>
        </dgm:presLayoutVars>
      </dgm:prSet>
      <dgm:spPr/>
    </dgm:pt>
    <dgm:pt modelId="{6CA6630F-C75A-4B14-AC9F-9467204DF61B}" type="pres">
      <dgm:prSet presAssocID="{F4813CF2-368C-42C2-858C-1678FB554031}" presName="hierChild5" presStyleCnt="0"/>
      <dgm:spPr/>
    </dgm:pt>
    <dgm:pt modelId="{A22490C7-5CAF-4D8D-8D4A-4EA96FA12C1D}" type="pres">
      <dgm:prSet presAssocID="{15AE78D4-6D4A-4649-BB6C-716EF5BD723D}" presName="Name23" presStyleLbl="parChTrans1D4" presStyleIdx="3" presStyleCnt="17"/>
      <dgm:spPr/>
    </dgm:pt>
    <dgm:pt modelId="{229DC9AA-3B96-4C10-8306-CDD05E76477D}" type="pres">
      <dgm:prSet presAssocID="{F14874F5-1B23-4C0B-83D3-63B45939DBCF}" presName="hierRoot4" presStyleCnt="0"/>
      <dgm:spPr/>
    </dgm:pt>
    <dgm:pt modelId="{F5800473-E2A3-43FE-A94E-991C78C74F76}" type="pres">
      <dgm:prSet presAssocID="{F14874F5-1B23-4C0B-83D3-63B45939DBCF}" presName="composite4" presStyleCnt="0"/>
      <dgm:spPr/>
    </dgm:pt>
    <dgm:pt modelId="{B7D399B0-A4C4-4A7C-97E5-19040FB20FA2}" type="pres">
      <dgm:prSet presAssocID="{F14874F5-1B23-4C0B-83D3-63B45939DBCF}" presName="background4" presStyleLbl="node4" presStyleIdx="3" presStyleCnt="17"/>
      <dgm:spPr/>
    </dgm:pt>
    <dgm:pt modelId="{DCEDF389-0B42-419A-8B0E-57FD598CBCF3}" type="pres">
      <dgm:prSet presAssocID="{F14874F5-1B23-4C0B-83D3-63B45939DBCF}" presName="text4" presStyleLbl="fgAcc4" presStyleIdx="3" presStyleCnt="17" custScaleX="156637" custScaleY="166838">
        <dgm:presLayoutVars>
          <dgm:chPref val="3"/>
        </dgm:presLayoutVars>
      </dgm:prSet>
      <dgm:spPr/>
    </dgm:pt>
    <dgm:pt modelId="{51154B07-D25D-4B2B-8FB4-629A8CA010D4}" type="pres">
      <dgm:prSet presAssocID="{F14874F5-1B23-4C0B-83D3-63B45939DBCF}" presName="hierChild5" presStyleCnt="0"/>
      <dgm:spPr/>
    </dgm:pt>
    <dgm:pt modelId="{F18F3527-F9F8-45B0-8893-251009F2438A}" type="pres">
      <dgm:prSet presAssocID="{492B0E16-542D-43EC-B3CD-70A148C55F7F}" presName="Name23" presStyleLbl="parChTrans1D4" presStyleIdx="4" presStyleCnt="17"/>
      <dgm:spPr/>
    </dgm:pt>
    <dgm:pt modelId="{52DB3E0F-29BC-4BC3-B5FA-F972B5756262}" type="pres">
      <dgm:prSet presAssocID="{45E8347B-20BB-4513-A426-7D5DE6EDF60F}" presName="hierRoot4" presStyleCnt="0"/>
      <dgm:spPr/>
    </dgm:pt>
    <dgm:pt modelId="{C3667225-B02B-4E5D-B0ED-10948A306167}" type="pres">
      <dgm:prSet presAssocID="{45E8347B-20BB-4513-A426-7D5DE6EDF60F}" presName="composite4" presStyleCnt="0"/>
      <dgm:spPr/>
    </dgm:pt>
    <dgm:pt modelId="{8B977126-4A92-475B-AC08-CD3D8DDB3EC2}" type="pres">
      <dgm:prSet presAssocID="{45E8347B-20BB-4513-A426-7D5DE6EDF60F}" presName="background4" presStyleLbl="node4" presStyleIdx="4" presStyleCnt="17"/>
      <dgm:spPr/>
    </dgm:pt>
    <dgm:pt modelId="{1F5C175D-B2F0-4C9D-99A6-3D432FBC7C90}" type="pres">
      <dgm:prSet presAssocID="{45E8347B-20BB-4513-A426-7D5DE6EDF60F}" presName="text4" presStyleLbl="fgAcc4" presStyleIdx="4" presStyleCnt="17" custScaleX="117002" custScaleY="237449">
        <dgm:presLayoutVars>
          <dgm:chPref val="3"/>
        </dgm:presLayoutVars>
      </dgm:prSet>
      <dgm:spPr/>
    </dgm:pt>
    <dgm:pt modelId="{B6C8E8A7-5550-4D57-9332-F76BD691E742}" type="pres">
      <dgm:prSet presAssocID="{45E8347B-20BB-4513-A426-7D5DE6EDF60F}" presName="hierChild5" presStyleCnt="0"/>
      <dgm:spPr/>
    </dgm:pt>
    <dgm:pt modelId="{96227663-2B27-4AB4-9FB2-32A1A61FC89F}" type="pres">
      <dgm:prSet presAssocID="{72FC718D-A31C-466B-AB8D-D44019CC42DE}" presName="Name23" presStyleLbl="parChTrans1D4" presStyleIdx="5" presStyleCnt="17"/>
      <dgm:spPr/>
    </dgm:pt>
    <dgm:pt modelId="{1602A0F8-3E56-4A00-83D1-87EFA953C995}" type="pres">
      <dgm:prSet presAssocID="{2FDE4D19-F345-46E9-8D0F-79D56C0B245A}" presName="hierRoot4" presStyleCnt="0"/>
      <dgm:spPr/>
    </dgm:pt>
    <dgm:pt modelId="{879EE5DD-CC81-4958-9201-C8DAA31977DA}" type="pres">
      <dgm:prSet presAssocID="{2FDE4D19-F345-46E9-8D0F-79D56C0B245A}" presName="composite4" presStyleCnt="0"/>
      <dgm:spPr/>
    </dgm:pt>
    <dgm:pt modelId="{6E00BA56-EB9E-438F-9359-F29377DE1020}" type="pres">
      <dgm:prSet presAssocID="{2FDE4D19-F345-46E9-8D0F-79D56C0B245A}" presName="background4" presStyleLbl="node4" presStyleIdx="5" presStyleCnt="17"/>
      <dgm:spPr/>
    </dgm:pt>
    <dgm:pt modelId="{B39556F2-77CB-44BF-81C6-8AD754FA44CB}" type="pres">
      <dgm:prSet presAssocID="{2FDE4D19-F345-46E9-8D0F-79D56C0B245A}" presName="text4" presStyleLbl="fgAcc4" presStyleIdx="5" presStyleCnt="17">
        <dgm:presLayoutVars>
          <dgm:chPref val="3"/>
        </dgm:presLayoutVars>
      </dgm:prSet>
      <dgm:spPr/>
    </dgm:pt>
    <dgm:pt modelId="{01EAD7F9-4926-4EF5-BB68-176181E9740D}" type="pres">
      <dgm:prSet presAssocID="{2FDE4D19-F345-46E9-8D0F-79D56C0B245A}" presName="hierChild5" presStyleCnt="0"/>
      <dgm:spPr/>
    </dgm:pt>
    <dgm:pt modelId="{A4390BDA-1C57-4897-8806-6FD2E434C48A}" type="pres">
      <dgm:prSet presAssocID="{AFA67902-E047-4207-9483-E404F37A8A42}" presName="Name23" presStyleLbl="parChTrans1D4" presStyleIdx="6" presStyleCnt="17"/>
      <dgm:spPr/>
    </dgm:pt>
    <dgm:pt modelId="{F2EC9D1B-FB43-4FCA-BC00-24E75245EE2F}" type="pres">
      <dgm:prSet presAssocID="{2FE602AA-098D-42AF-9233-0EF83E12C7EF}" presName="hierRoot4" presStyleCnt="0"/>
      <dgm:spPr/>
    </dgm:pt>
    <dgm:pt modelId="{D0074B9A-6BD9-437B-BB51-DAF7754FE5E2}" type="pres">
      <dgm:prSet presAssocID="{2FE602AA-098D-42AF-9233-0EF83E12C7EF}" presName="composite4" presStyleCnt="0"/>
      <dgm:spPr/>
    </dgm:pt>
    <dgm:pt modelId="{DD461BA6-32CC-41AE-8ED8-900255DEF357}" type="pres">
      <dgm:prSet presAssocID="{2FE602AA-098D-42AF-9233-0EF83E12C7EF}" presName="background4" presStyleLbl="node4" presStyleIdx="6" presStyleCnt="17"/>
      <dgm:spPr/>
    </dgm:pt>
    <dgm:pt modelId="{D7A9B07F-14D4-4325-AB28-A7CE107C1ADE}" type="pres">
      <dgm:prSet presAssocID="{2FE602AA-098D-42AF-9233-0EF83E12C7EF}" presName="text4" presStyleLbl="fgAcc4" presStyleIdx="6" presStyleCnt="17" custScaleX="151523" custScaleY="190419">
        <dgm:presLayoutVars>
          <dgm:chPref val="3"/>
        </dgm:presLayoutVars>
      </dgm:prSet>
      <dgm:spPr/>
    </dgm:pt>
    <dgm:pt modelId="{4A29254F-8E97-407C-ADD7-C696EFBE6420}" type="pres">
      <dgm:prSet presAssocID="{2FE602AA-098D-42AF-9233-0EF83E12C7EF}" presName="hierChild5" presStyleCnt="0"/>
      <dgm:spPr/>
    </dgm:pt>
    <dgm:pt modelId="{524F9B90-D9CE-4E1C-A617-2D1D8500B30F}" type="pres">
      <dgm:prSet presAssocID="{17F8A5BB-E2F1-4082-B140-EB142E033E10}" presName="Name23" presStyleLbl="parChTrans1D4" presStyleIdx="7" presStyleCnt="17"/>
      <dgm:spPr/>
    </dgm:pt>
    <dgm:pt modelId="{67B4EAFD-6543-439D-96FB-55031E40BF1D}" type="pres">
      <dgm:prSet presAssocID="{3A34C08B-A90A-40DC-B4BE-A2A08BBE04FA}" presName="hierRoot4" presStyleCnt="0"/>
      <dgm:spPr/>
    </dgm:pt>
    <dgm:pt modelId="{DEE60CDF-6771-4AA2-A1E3-783D4D606ECF}" type="pres">
      <dgm:prSet presAssocID="{3A34C08B-A90A-40DC-B4BE-A2A08BBE04FA}" presName="composite4" presStyleCnt="0"/>
      <dgm:spPr/>
    </dgm:pt>
    <dgm:pt modelId="{7ED1A134-FAD9-41BF-B3D2-A917E3DE1B44}" type="pres">
      <dgm:prSet presAssocID="{3A34C08B-A90A-40DC-B4BE-A2A08BBE04FA}" presName="background4" presStyleLbl="node4" presStyleIdx="7" presStyleCnt="17"/>
      <dgm:spPr/>
    </dgm:pt>
    <dgm:pt modelId="{15BA85D8-E8D0-44DF-ACAD-702BE093CA04}" type="pres">
      <dgm:prSet presAssocID="{3A34C08B-A90A-40DC-B4BE-A2A08BBE04FA}" presName="text4" presStyleLbl="fgAcc4" presStyleIdx="7" presStyleCnt="17" custScaleX="167487" custScaleY="192007">
        <dgm:presLayoutVars>
          <dgm:chPref val="3"/>
        </dgm:presLayoutVars>
      </dgm:prSet>
      <dgm:spPr/>
    </dgm:pt>
    <dgm:pt modelId="{127F3388-578C-490F-B1D3-52CFAADFCD3B}" type="pres">
      <dgm:prSet presAssocID="{3A34C08B-A90A-40DC-B4BE-A2A08BBE04FA}" presName="hierChild5" presStyleCnt="0"/>
      <dgm:spPr/>
    </dgm:pt>
    <dgm:pt modelId="{23866759-B927-46B6-982C-09CFDD9A1F8E}" type="pres">
      <dgm:prSet presAssocID="{EFC9A9DA-05F3-4F07-A0A6-2ADF183B0C01}" presName="Name23" presStyleLbl="parChTrans1D4" presStyleIdx="8" presStyleCnt="17"/>
      <dgm:spPr/>
    </dgm:pt>
    <dgm:pt modelId="{87F545F2-E8E4-4E29-8D7C-B6A71CEE6255}" type="pres">
      <dgm:prSet presAssocID="{7232D000-F2B2-4D5D-B3B8-E6D2ABA67A13}" presName="hierRoot4" presStyleCnt="0"/>
      <dgm:spPr/>
    </dgm:pt>
    <dgm:pt modelId="{9AA3C81A-8855-46D5-B58F-7A6BD6EA04B7}" type="pres">
      <dgm:prSet presAssocID="{7232D000-F2B2-4D5D-B3B8-E6D2ABA67A13}" presName="composite4" presStyleCnt="0"/>
      <dgm:spPr/>
    </dgm:pt>
    <dgm:pt modelId="{3DE76217-4E0C-47A8-93C1-B04A6648D470}" type="pres">
      <dgm:prSet presAssocID="{7232D000-F2B2-4D5D-B3B8-E6D2ABA67A13}" presName="background4" presStyleLbl="node4" presStyleIdx="8" presStyleCnt="17"/>
      <dgm:spPr/>
    </dgm:pt>
    <dgm:pt modelId="{18CB44EE-522F-46AB-B599-6C785C789A0C}" type="pres">
      <dgm:prSet presAssocID="{7232D000-F2B2-4D5D-B3B8-E6D2ABA67A13}" presName="text4" presStyleLbl="fgAcc4" presStyleIdx="8" presStyleCnt="17">
        <dgm:presLayoutVars>
          <dgm:chPref val="3"/>
        </dgm:presLayoutVars>
      </dgm:prSet>
      <dgm:spPr/>
    </dgm:pt>
    <dgm:pt modelId="{B9295DB9-877F-40AD-828B-1DC9DE3A8A5D}" type="pres">
      <dgm:prSet presAssocID="{7232D000-F2B2-4D5D-B3B8-E6D2ABA67A13}" presName="hierChild5" presStyleCnt="0"/>
      <dgm:spPr/>
    </dgm:pt>
    <dgm:pt modelId="{AE3DA2B7-E498-41F6-99F7-F5CE34699751}" type="pres">
      <dgm:prSet presAssocID="{107A5E02-A625-428A-BE00-0E99E5863B7E}" presName="Name23" presStyleLbl="parChTrans1D4" presStyleIdx="9" presStyleCnt="17"/>
      <dgm:spPr/>
    </dgm:pt>
    <dgm:pt modelId="{33327147-6505-48FB-A99D-C406DFFFF12A}" type="pres">
      <dgm:prSet presAssocID="{FD9C5B57-476C-48B5-9A9A-BE6A41A9055F}" presName="hierRoot4" presStyleCnt="0"/>
      <dgm:spPr/>
    </dgm:pt>
    <dgm:pt modelId="{D66785A0-F9DA-4EED-A3AB-4752CE8DE1AE}" type="pres">
      <dgm:prSet presAssocID="{FD9C5B57-476C-48B5-9A9A-BE6A41A9055F}" presName="composite4" presStyleCnt="0"/>
      <dgm:spPr/>
    </dgm:pt>
    <dgm:pt modelId="{89182D9E-BE1E-4BE0-8D31-01B08AEC5432}" type="pres">
      <dgm:prSet presAssocID="{FD9C5B57-476C-48B5-9A9A-BE6A41A9055F}" presName="background4" presStyleLbl="node4" presStyleIdx="9" presStyleCnt="17"/>
      <dgm:spPr/>
    </dgm:pt>
    <dgm:pt modelId="{F8D69A30-6074-4DE1-9648-72DFD817B364}" type="pres">
      <dgm:prSet presAssocID="{FD9C5B57-476C-48B5-9A9A-BE6A41A9055F}" presName="text4" presStyleLbl="fgAcc4" presStyleIdx="9" presStyleCnt="17">
        <dgm:presLayoutVars>
          <dgm:chPref val="3"/>
        </dgm:presLayoutVars>
      </dgm:prSet>
      <dgm:spPr/>
    </dgm:pt>
    <dgm:pt modelId="{7BBD22B8-7C67-4DC4-B15B-6996BA726A60}" type="pres">
      <dgm:prSet presAssocID="{FD9C5B57-476C-48B5-9A9A-BE6A41A9055F}" presName="hierChild5" presStyleCnt="0"/>
      <dgm:spPr/>
    </dgm:pt>
    <dgm:pt modelId="{D4ABE938-7D8C-4B54-8FA3-F85DD17EFB4A}" type="pres">
      <dgm:prSet presAssocID="{72F4CE36-F8D4-4E8C-8F2A-FC08F5A69C11}" presName="Name23" presStyleLbl="parChTrans1D4" presStyleIdx="10" presStyleCnt="17"/>
      <dgm:spPr/>
    </dgm:pt>
    <dgm:pt modelId="{5BDDAE15-0031-48D4-AD1D-D05ADB360A59}" type="pres">
      <dgm:prSet presAssocID="{DFD8938D-84BC-40C5-8CC5-376CFE450CBF}" presName="hierRoot4" presStyleCnt="0"/>
      <dgm:spPr/>
    </dgm:pt>
    <dgm:pt modelId="{EB2FF36C-4C4F-438E-8D55-40F83111E949}" type="pres">
      <dgm:prSet presAssocID="{DFD8938D-84BC-40C5-8CC5-376CFE450CBF}" presName="composite4" presStyleCnt="0"/>
      <dgm:spPr/>
    </dgm:pt>
    <dgm:pt modelId="{0540FF68-E2C1-47EE-8474-DE5E4312E579}" type="pres">
      <dgm:prSet presAssocID="{DFD8938D-84BC-40C5-8CC5-376CFE450CBF}" presName="background4" presStyleLbl="node4" presStyleIdx="10" presStyleCnt="17"/>
      <dgm:spPr/>
    </dgm:pt>
    <dgm:pt modelId="{0C076715-776A-42A4-AEF1-7D909C26E840}" type="pres">
      <dgm:prSet presAssocID="{DFD8938D-84BC-40C5-8CC5-376CFE450CBF}" presName="text4" presStyleLbl="fgAcc4" presStyleIdx="10" presStyleCnt="17" custScaleY="169659">
        <dgm:presLayoutVars>
          <dgm:chPref val="3"/>
        </dgm:presLayoutVars>
      </dgm:prSet>
      <dgm:spPr/>
    </dgm:pt>
    <dgm:pt modelId="{3D769B21-ED74-4FC8-97F7-184470825406}" type="pres">
      <dgm:prSet presAssocID="{DFD8938D-84BC-40C5-8CC5-376CFE450CBF}" presName="hierChild5" presStyleCnt="0"/>
      <dgm:spPr/>
    </dgm:pt>
    <dgm:pt modelId="{9C86842E-DD13-4D4F-A00B-E49E43B0BEB7}" type="pres">
      <dgm:prSet presAssocID="{0513B4B6-9875-439B-99A3-B34B977B8F96}" presName="Name23" presStyleLbl="parChTrans1D4" presStyleIdx="11" presStyleCnt="17"/>
      <dgm:spPr/>
    </dgm:pt>
    <dgm:pt modelId="{CFBE73D4-DF73-4706-B138-D6F7706D4760}" type="pres">
      <dgm:prSet presAssocID="{2853F3CA-0F51-48F1-AE65-02A881564301}" presName="hierRoot4" presStyleCnt="0"/>
      <dgm:spPr/>
    </dgm:pt>
    <dgm:pt modelId="{13DEF2F4-D83C-4EA7-AB6D-222067CE9C40}" type="pres">
      <dgm:prSet presAssocID="{2853F3CA-0F51-48F1-AE65-02A881564301}" presName="composite4" presStyleCnt="0"/>
      <dgm:spPr/>
    </dgm:pt>
    <dgm:pt modelId="{17CBCDFD-AE80-4123-9366-CA06DA8AB237}" type="pres">
      <dgm:prSet presAssocID="{2853F3CA-0F51-48F1-AE65-02A881564301}" presName="background4" presStyleLbl="node4" presStyleIdx="11" presStyleCnt="17"/>
      <dgm:spPr/>
    </dgm:pt>
    <dgm:pt modelId="{E45DEF94-8C9D-46DB-AF24-B4E5BA0AF3D4}" type="pres">
      <dgm:prSet presAssocID="{2853F3CA-0F51-48F1-AE65-02A881564301}" presName="text4" presStyleLbl="fgAcc4" presStyleIdx="11" presStyleCnt="17" custScaleX="137186" custScaleY="371020">
        <dgm:presLayoutVars>
          <dgm:chPref val="3"/>
        </dgm:presLayoutVars>
      </dgm:prSet>
      <dgm:spPr/>
    </dgm:pt>
    <dgm:pt modelId="{81AEBB8F-C189-48EB-BD53-82DC43D1D73C}" type="pres">
      <dgm:prSet presAssocID="{2853F3CA-0F51-48F1-AE65-02A881564301}" presName="hierChild5" presStyleCnt="0"/>
      <dgm:spPr/>
    </dgm:pt>
    <dgm:pt modelId="{0E23A36B-447F-45F7-946D-968C94248BD7}" type="pres">
      <dgm:prSet presAssocID="{5F745BA2-0753-46ED-88D6-461D38036FD3}" presName="Name23" presStyleLbl="parChTrans1D4" presStyleIdx="12" presStyleCnt="17"/>
      <dgm:spPr/>
    </dgm:pt>
    <dgm:pt modelId="{C70D869B-524C-4CF0-A87F-1809FDB1EAD5}" type="pres">
      <dgm:prSet presAssocID="{041A6BD7-4B30-4306-8BF9-777DB860DC62}" presName="hierRoot4" presStyleCnt="0"/>
      <dgm:spPr/>
    </dgm:pt>
    <dgm:pt modelId="{E45B660A-61D7-4C9C-8BB3-FF91635FD244}" type="pres">
      <dgm:prSet presAssocID="{041A6BD7-4B30-4306-8BF9-777DB860DC62}" presName="composite4" presStyleCnt="0"/>
      <dgm:spPr/>
    </dgm:pt>
    <dgm:pt modelId="{ECCBE24D-9184-417D-A0D7-479CED05BE05}" type="pres">
      <dgm:prSet presAssocID="{041A6BD7-4B30-4306-8BF9-777DB860DC62}" presName="background4" presStyleLbl="node4" presStyleIdx="12" presStyleCnt="17"/>
      <dgm:spPr/>
    </dgm:pt>
    <dgm:pt modelId="{7F5BC073-88BB-4469-84F9-44942280D672}" type="pres">
      <dgm:prSet presAssocID="{041A6BD7-4B30-4306-8BF9-777DB860DC62}" presName="text4" presStyleLbl="fgAcc4" presStyleIdx="12" presStyleCnt="17" custScaleY="149885">
        <dgm:presLayoutVars>
          <dgm:chPref val="3"/>
        </dgm:presLayoutVars>
      </dgm:prSet>
      <dgm:spPr/>
    </dgm:pt>
    <dgm:pt modelId="{34E50413-2850-4CB4-AED8-64BDE94E3D38}" type="pres">
      <dgm:prSet presAssocID="{041A6BD7-4B30-4306-8BF9-777DB860DC62}" presName="hierChild5" presStyleCnt="0"/>
      <dgm:spPr/>
    </dgm:pt>
    <dgm:pt modelId="{16584696-B9A1-48CC-ACE3-00C797FECBF0}" type="pres">
      <dgm:prSet presAssocID="{701EB2E3-F0E7-45E3-83E5-9FEEDD5D04D9}" presName="Name23" presStyleLbl="parChTrans1D4" presStyleIdx="13" presStyleCnt="17"/>
      <dgm:spPr/>
    </dgm:pt>
    <dgm:pt modelId="{5E1565B2-C712-480C-BC78-FCFD96B96381}" type="pres">
      <dgm:prSet presAssocID="{932FCC12-225D-4A3B-9148-3E4F8285CF8A}" presName="hierRoot4" presStyleCnt="0"/>
      <dgm:spPr/>
    </dgm:pt>
    <dgm:pt modelId="{BBB056AC-FE90-4587-8A53-4B945110D996}" type="pres">
      <dgm:prSet presAssocID="{932FCC12-225D-4A3B-9148-3E4F8285CF8A}" presName="composite4" presStyleCnt="0"/>
      <dgm:spPr/>
    </dgm:pt>
    <dgm:pt modelId="{0EC8CEF1-7800-43DB-9543-22E66D530896}" type="pres">
      <dgm:prSet presAssocID="{932FCC12-225D-4A3B-9148-3E4F8285CF8A}" presName="background4" presStyleLbl="node4" presStyleIdx="13" presStyleCnt="17"/>
      <dgm:spPr/>
    </dgm:pt>
    <dgm:pt modelId="{F8E3458C-6318-4A54-9C17-1C411FEFCD67}" type="pres">
      <dgm:prSet presAssocID="{932FCC12-225D-4A3B-9148-3E4F8285CF8A}" presName="text4" presStyleLbl="fgAcc4" presStyleIdx="13" presStyleCnt="17" custScaleX="118947" custScaleY="434284">
        <dgm:presLayoutVars>
          <dgm:chPref val="3"/>
        </dgm:presLayoutVars>
      </dgm:prSet>
      <dgm:spPr/>
    </dgm:pt>
    <dgm:pt modelId="{AE4FA132-68CF-4D9F-BAA5-228597FC4158}" type="pres">
      <dgm:prSet presAssocID="{932FCC12-225D-4A3B-9148-3E4F8285CF8A}" presName="hierChild5" presStyleCnt="0"/>
      <dgm:spPr/>
    </dgm:pt>
    <dgm:pt modelId="{253E4BBB-75E8-4C4C-8CE6-FF0B24206208}" type="pres">
      <dgm:prSet presAssocID="{1B836E18-A4A7-4546-AE6E-9BF3E517981C}" presName="Name23" presStyleLbl="parChTrans1D4" presStyleIdx="14" presStyleCnt="17"/>
      <dgm:spPr/>
    </dgm:pt>
    <dgm:pt modelId="{64298AE1-2169-4A68-9D3D-304F5C975102}" type="pres">
      <dgm:prSet presAssocID="{7F94C48B-5A2C-4F59-B268-9E5C9CE6697D}" presName="hierRoot4" presStyleCnt="0"/>
      <dgm:spPr/>
    </dgm:pt>
    <dgm:pt modelId="{E0E6CF99-0093-4BF9-B35F-9665CC755751}" type="pres">
      <dgm:prSet presAssocID="{7F94C48B-5A2C-4F59-B268-9E5C9CE6697D}" presName="composite4" presStyleCnt="0"/>
      <dgm:spPr/>
    </dgm:pt>
    <dgm:pt modelId="{B9125E4C-50E4-4E43-B18F-79FC3CAEAA28}" type="pres">
      <dgm:prSet presAssocID="{7F94C48B-5A2C-4F59-B268-9E5C9CE6697D}" presName="background4" presStyleLbl="node4" presStyleIdx="14" presStyleCnt="17"/>
      <dgm:spPr/>
    </dgm:pt>
    <dgm:pt modelId="{035FA825-4CE2-49ED-9BC1-157D251F87FA}" type="pres">
      <dgm:prSet presAssocID="{7F94C48B-5A2C-4F59-B268-9E5C9CE6697D}" presName="text4" presStyleLbl="fgAcc4" presStyleIdx="14" presStyleCnt="17" custScaleX="137897">
        <dgm:presLayoutVars>
          <dgm:chPref val="3"/>
        </dgm:presLayoutVars>
      </dgm:prSet>
      <dgm:spPr/>
    </dgm:pt>
    <dgm:pt modelId="{22C3C0E6-0754-4569-AC09-016C5A789E12}" type="pres">
      <dgm:prSet presAssocID="{7F94C48B-5A2C-4F59-B268-9E5C9CE6697D}" presName="hierChild5" presStyleCnt="0"/>
      <dgm:spPr/>
    </dgm:pt>
    <dgm:pt modelId="{0AD16585-2B1B-449B-B506-83D70404BA33}" type="pres">
      <dgm:prSet presAssocID="{0F13E414-5544-4566-B31F-F09462BAE8D0}" presName="Name23" presStyleLbl="parChTrans1D4" presStyleIdx="15" presStyleCnt="17"/>
      <dgm:spPr/>
    </dgm:pt>
    <dgm:pt modelId="{5D6E75DC-95BC-44E6-B26B-C8046B3C726D}" type="pres">
      <dgm:prSet presAssocID="{69672219-0A70-4AA3-89ED-4A518CA3108E}" presName="hierRoot4" presStyleCnt="0"/>
      <dgm:spPr/>
    </dgm:pt>
    <dgm:pt modelId="{443FDCBB-8F2F-4555-8A24-40BBF44AF227}" type="pres">
      <dgm:prSet presAssocID="{69672219-0A70-4AA3-89ED-4A518CA3108E}" presName="composite4" presStyleCnt="0"/>
      <dgm:spPr/>
    </dgm:pt>
    <dgm:pt modelId="{5573BE82-A383-430A-B8E6-3378037F9F82}" type="pres">
      <dgm:prSet presAssocID="{69672219-0A70-4AA3-89ED-4A518CA3108E}" presName="background4" presStyleLbl="node4" presStyleIdx="15" presStyleCnt="17"/>
      <dgm:spPr/>
    </dgm:pt>
    <dgm:pt modelId="{ED2FF9B9-8FD1-4F62-9961-5EF30E646EFD}" type="pres">
      <dgm:prSet presAssocID="{69672219-0A70-4AA3-89ED-4A518CA3108E}" presName="text4" presStyleLbl="fgAcc4" presStyleIdx="15" presStyleCnt="17" custScaleX="145390" custScaleY="114639">
        <dgm:presLayoutVars>
          <dgm:chPref val="3"/>
        </dgm:presLayoutVars>
      </dgm:prSet>
      <dgm:spPr/>
    </dgm:pt>
    <dgm:pt modelId="{635E131A-0613-485A-B197-4C586C8559EA}" type="pres">
      <dgm:prSet presAssocID="{69672219-0A70-4AA3-89ED-4A518CA3108E}" presName="hierChild5" presStyleCnt="0"/>
      <dgm:spPr/>
    </dgm:pt>
    <dgm:pt modelId="{A3A27B77-2E79-4044-A8FC-9088EE84E834}" type="pres">
      <dgm:prSet presAssocID="{1FD2FC98-B525-4E97-8ECC-2113C87FF66C}" presName="Name23" presStyleLbl="parChTrans1D4" presStyleIdx="16" presStyleCnt="17"/>
      <dgm:spPr/>
    </dgm:pt>
    <dgm:pt modelId="{1749A4CA-9B32-47C3-9FB3-DDC82E8A06F9}" type="pres">
      <dgm:prSet presAssocID="{2A762043-F6FC-4847-AE29-03121435D726}" presName="hierRoot4" presStyleCnt="0"/>
      <dgm:spPr/>
    </dgm:pt>
    <dgm:pt modelId="{46B39C8D-4A5E-4C69-8F22-1193AB9C1815}" type="pres">
      <dgm:prSet presAssocID="{2A762043-F6FC-4847-AE29-03121435D726}" presName="composite4" presStyleCnt="0"/>
      <dgm:spPr/>
    </dgm:pt>
    <dgm:pt modelId="{A24CFF30-466E-4C32-9863-4F16F284237E}" type="pres">
      <dgm:prSet presAssocID="{2A762043-F6FC-4847-AE29-03121435D726}" presName="background4" presStyleLbl="node4" presStyleIdx="16" presStyleCnt="17"/>
      <dgm:spPr/>
    </dgm:pt>
    <dgm:pt modelId="{2C3A1811-E853-4F22-94FD-073E3077AAA1}" type="pres">
      <dgm:prSet presAssocID="{2A762043-F6FC-4847-AE29-03121435D726}" presName="text4" presStyleLbl="fgAcc4" presStyleIdx="16" presStyleCnt="17" custScaleX="204486" custScaleY="349623">
        <dgm:presLayoutVars>
          <dgm:chPref val="3"/>
        </dgm:presLayoutVars>
      </dgm:prSet>
      <dgm:spPr/>
    </dgm:pt>
    <dgm:pt modelId="{4C4ADB9B-7555-429B-B48B-50DC4236683B}" type="pres">
      <dgm:prSet presAssocID="{2A762043-F6FC-4847-AE29-03121435D726}" presName="hierChild5" presStyleCnt="0"/>
      <dgm:spPr/>
    </dgm:pt>
    <dgm:pt modelId="{89D59660-8A2E-4740-84C5-7DACCE2D54B7}" type="pres">
      <dgm:prSet presAssocID="{A39C9B97-3174-49B7-A980-2E3C0B39FA46}" presName="Name10" presStyleLbl="parChTrans1D2" presStyleIdx="1" presStyleCnt="2"/>
      <dgm:spPr/>
    </dgm:pt>
    <dgm:pt modelId="{5E2E7520-46FE-4DA0-A308-D63397B56375}" type="pres">
      <dgm:prSet presAssocID="{4B23ED78-B99E-47B7-9EA5-47355EE0A234}" presName="hierRoot2" presStyleCnt="0"/>
      <dgm:spPr/>
    </dgm:pt>
    <dgm:pt modelId="{F9187713-5343-4AAF-BC6D-E389FBC85A72}" type="pres">
      <dgm:prSet presAssocID="{4B23ED78-B99E-47B7-9EA5-47355EE0A234}" presName="composite2" presStyleCnt="0"/>
      <dgm:spPr/>
    </dgm:pt>
    <dgm:pt modelId="{49206587-FC6F-4609-8F9F-4E15192EEA62}" type="pres">
      <dgm:prSet presAssocID="{4B23ED78-B99E-47B7-9EA5-47355EE0A234}" presName="background2" presStyleLbl="asst1" presStyleIdx="1" presStyleCnt="2"/>
      <dgm:spPr/>
    </dgm:pt>
    <dgm:pt modelId="{AEC25141-B749-4E10-828C-B0FF057E8F49}" type="pres">
      <dgm:prSet presAssocID="{4B23ED78-B99E-47B7-9EA5-47355EE0A234}" presName="text2" presStyleLbl="fgAcc2" presStyleIdx="1" presStyleCnt="2" custScaleX="174208" custLinFactNeighborX="98301" custLinFactNeighborY="-30654">
        <dgm:presLayoutVars>
          <dgm:chPref val="3"/>
        </dgm:presLayoutVars>
      </dgm:prSet>
      <dgm:spPr/>
    </dgm:pt>
    <dgm:pt modelId="{C873BC5B-108C-4EFF-AE74-55B44C55E4B0}" type="pres">
      <dgm:prSet presAssocID="{4B23ED78-B99E-47B7-9EA5-47355EE0A234}" presName="hierChild3" presStyleCnt="0"/>
      <dgm:spPr/>
    </dgm:pt>
    <dgm:pt modelId="{FDD752DF-14DA-40C5-B574-F76018172546}" type="pres">
      <dgm:prSet presAssocID="{19BE0169-99E9-4CB4-889D-40311276224F}" presName="Name17" presStyleLbl="parChTrans1D3" presStyleIdx="1" presStyleCnt="2"/>
      <dgm:spPr/>
    </dgm:pt>
    <dgm:pt modelId="{EE179434-88A6-47E3-B940-267032547B1E}" type="pres">
      <dgm:prSet presAssocID="{289B2CF8-44C1-4893-B5AA-97B725850E3C}" presName="hierRoot3" presStyleCnt="0"/>
      <dgm:spPr/>
    </dgm:pt>
    <dgm:pt modelId="{0FD908C2-DABB-45DA-A00F-7651D115E815}" type="pres">
      <dgm:prSet presAssocID="{289B2CF8-44C1-4893-B5AA-97B725850E3C}" presName="composite3" presStyleCnt="0"/>
      <dgm:spPr/>
    </dgm:pt>
    <dgm:pt modelId="{8F90729F-CC64-46DD-8836-3048E15E8748}" type="pres">
      <dgm:prSet presAssocID="{289B2CF8-44C1-4893-B5AA-97B725850E3C}" presName="background3" presStyleLbl="node3" presStyleIdx="1" presStyleCnt="2"/>
      <dgm:spPr/>
    </dgm:pt>
    <dgm:pt modelId="{79DD76F3-4C39-4318-8EC2-79F272DD1AF2}" type="pres">
      <dgm:prSet presAssocID="{289B2CF8-44C1-4893-B5AA-97B725850E3C}" presName="text3" presStyleLbl="fgAcc3" presStyleIdx="1" presStyleCnt="2" custScaleX="183387" custScaleY="191644" custLinFactX="28473" custLinFactNeighborX="100000" custLinFactNeighborY="-6131">
        <dgm:presLayoutVars>
          <dgm:chPref val="3"/>
        </dgm:presLayoutVars>
      </dgm:prSet>
      <dgm:spPr/>
    </dgm:pt>
    <dgm:pt modelId="{DB69125E-54D2-4912-89F2-5D5EE4208B47}" type="pres">
      <dgm:prSet presAssocID="{289B2CF8-44C1-4893-B5AA-97B725850E3C}" presName="hierChild4" presStyleCnt="0"/>
      <dgm:spPr/>
    </dgm:pt>
  </dgm:ptLst>
  <dgm:cxnLst>
    <dgm:cxn modelId="{39112D07-3BFA-44FD-87A4-17144F97AD27}" type="presOf" srcId="{72F4CE36-F8D4-4E8C-8F2A-FC08F5A69C11}" destId="{D4ABE938-7D8C-4B54-8FA3-F85DD17EFB4A}" srcOrd="0" destOrd="0" presId="urn:microsoft.com/office/officeart/2005/8/layout/hierarchy1"/>
    <dgm:cxn modelId="{5C096208-F448-412E-B09A-B15497EDDA21}" type="presOf" srcId="{731C7441-0B11-43FC-8DC0-E102DCBC61F2}" destId="{99FD124F-A0CB-4899-9D3F-A0244ABFF070}" srcOrd="0" destOrd="0" presId="urn:microsoft.com/office/officeart/2005/8/layout/hierarchy1"/>
    <dgm:cxn modelId="{671A0B15-DD4D-4C50-87BD-EC953C1EB56C}" type="presOf" srcId="{041A6BD7-4B30-4306-8BF9-777DB860DC62}" destId="{7F5BC073-88BB-4469-84F9-44942280D672}" srcOrd="0" destOrd="0" presId="urn:microsoft.com/office/officeart/2005/8/layout/hierarchy1"/>
    <dgm:cxn modelId="{88D1D119-CE24-46BF-A969-F657A586974D}" type="presOf" srcId="{701EB2E3-F0E7-45E3-83E5-9FEEDD5D04D9}" destId="{16584696-B9A1-48CC-ACE3-00C797FECBF0}" srcOrd="0" destOrd="0" presId="urn:microsoft.com/office/officeart/2005/8/layout/hierarchy1"/>
    <dgm:cxn modelId="{5CD7DB19-2E14-4741-84FD-4A281D030070}" type="presOf" srcId="{3A34C08B-A90A-40DC-B4BE-A2A08BBE04FA}" destId="{15BA85D8-E8D0-44DF-ACAD-702BE093CA04}" srcOrd="0" destOrd="0" presId="urn:microsoft.com/office/officeart/2005/8/layout/hierarchy1"/>
    <dgm:cxn modelId="{618F1B1B-0C9D-41AF-8DBB-3B9FECF055E9}" srcId="{C5CAFCFC-CB26-41F9-B1ED-1109B02A24EC}" destId="{2FDE4D19-F345-46E9-8D0F-79D56C0B245A}" srcOrd="1" destOrd="0" parTransId="{72FC718D-A31C-466B-AB8D-D44019CC42DE}" sibTransId="{583F7A19-9455-48C3-85E3-6E6296ED5BD6}"/>
    <dgm:cxn modelId="{A4785C1C-390E-4661-91A2-E053BEC200BB}" type="presOf" srcId="{E01642EF-29EE-445B-A50D-FA9CDA74D2F4}" destId="{0ED23DBB-AB79-4AEB-AA45-4F9F775522F6}" srcOrd="0" destOrd="0" presId="urn:microsoft.com/office/officeart/2005/8/layout/hierarchy1"/>
    <dgm:cxn modelId="{45B0C71D-4C0E-4FA3-B7FC-34643E5565C7}" type="presOf" srcId="{289B2CF8-44C1-4893-B5AA-97B725850E3C}" destId="{79DD76F3-4C39-4318-8EC2-79F272DD1AF2}" srcOrd="0" destOrd="0" presId="urn:microsoft.com/office/officeart/2005/8/layout/hierarchy1"/>
    <dgm:cxn modelId="{B49F7528-7834-4D92-A203-9CB05D0FFFCF}" type="presOf" srcId="{2A762043-F6FC-4847-AE29-03121435D726}" destId="{2C3A1811-E853-4F22-94FD-073E3077AAA1}" srcOrd="0" destOrd="0" presId="urn:microsoft.com/office/officeart/2005/8/layout/hierarchy1"/>
    <dgm:cxn modelId="{3FE2262A-A1FA-4CC9-8A99-BE852BFDADAF}" type="presOf" srcId="{45E8347B-20BB-4513-A426-7D5DE6EDF60F}" destId="{1F5C175D-B2F0-4C9D-99A6-3D432FBC7C90}" srcOrd="0" destOrd="0" presId="urn:microsoft.com/office/officeart/2005/8/layout/hierarchy1"/>
    <dgm:cxn modelId="{65374A2A-1EC6-4ABA-84C5-5E2751FFD1F9}" type="presOf" srcId="{7232D000-F2B2-4D5D-B3B8-E6D2ABA67A13}" destId="{18CB44EE-522F-46AB-B599-6C785C789A0C}" srcOrd="0" destOrd="0" presId="urn:microsoft.com/office/officeart/2005/8/layout/hierarchy1"/>
    <dgm:cxn modelId="{E3D17C2E-D07E-4ADD-A8C4-73A67EBB1AA7}" srcId="{7232D000-F2B2-4D5D-B3B8-E6D2ABA67A13}" destId="{7F94C48B-5A2C-4F59-B268-9E5C9CE6697D}" srcOrd="1" destOrd="0" parTransId="{1B836E18-A4A7-4546-AE6E-9BF3E517981C}" sibTransId="{629F6B39-017D-4F39-91AA-26A32D4B0458}"/>
    <dgm:cxn modelId="{F9AF0735-3449-4E3F-A1A4-FFB53587F33A}" type="presOf" srcId="{1B836E18-A4A7-4546-AE6E-9BF3E517981C}" destId="{253E4BBB-75E8-4C4C-8CE6-FF0B24206208}" srcOrd="0" destOrd="0" presId="urn:microsoft.com/office/officeart/2005/8/layout/hierarchy1"/>
    <dgm:cxn modelId="{18F16F3D-7B5A-41D0-8D0B-04F54F12AAD1}" type="presOf" srcId="{56C7193F-8DBF-4DCC-883F-10DAE56590A4}" destId="{08D27217-E5D2-406A-A7EF-E279F71E549B}" srcOrd="0" destOrd="0" presId="urn:microsoft.com/office/officeart/2005/8/layout/hierarchy1"/>
    <dgm:cxn modelId="{6B1A015C-4A70-4464-AFAB-6E231E7C7435}" type="presOf" srcId="{C5CAFCFC-CB26-41F9-B1ED-1109B02A24EC}" destId="{FD06B4F5-8109-4930-B937-514682B56EA4}" srcOrd="0" destOrd="0" presId="urn:microsoft.com/office/officeart/2005/8/layout/hierarchy1"/>
    <dgm:cxn modelId="{C349A842-2D0E-4AA8-BB6F-819825AA5594}" type="presOf" srcId="{B896C0BC-CA7F-4102-95A2-4F28ADC1A600}" destId="{64FD088B-4176-4C87-AC9E-81E3D83BD6F9}" srcOrd="0" destOrd="0" presId="urn:microsoft.com/office/officeart/2005/8/layout/hierarchy1"/>
    <dgm:cxn modelId="{03A8C042-8048-4381-9F89-73A0C173B979}" srcId="{F14874F5-1B23-4C0B-83D3-63B45939DBCF}" destId="{45E8347B-20BB-4513-A426-7D5DE6EDF60F}" srcOrd="0" destOrd="0" parTransId="{492B0E16-542D-43EC-B3CD-70A148C55F7F}" sibTransId="{A5485014-D5C1-4A4E-AB4B-DE4DE8EC8C6B}"/>
    <dgm:cxn modelId="{17C4D342-F8C9-470E-B303-8D3B28150195}" type="presOf" srcId="{72FC718D-A31C-466B-AB8D-D44019CC42DE}" destId="{96227663-2B27-4AB4-9FB2-32A1A61FC89F}" srcOrd="0" destOrd="0" presId="urn:microsoft.com/office/officeart/2005/8/layout/hierarchy1"/>
    <dgm:cxn modelId="{FAABD264-E37B-4EF0-BF09-6E4F1814B7FA}" srcId="{FD9C5B57-476C-48B5-9A9A-BE6A41A9055F}" destId="{041A6BD7-4B30-4306-8BF9-777DB860DC62}" srcOrd="1" destOrd="0" parTransId="{5F745BA2-0753-46ED-88D6-461D38036FD3}" sibTransId="{DFA941E6-91A0-4092-A4D1-034C2E0EB16F}"/>
    <dgm:cxn modelId="{AA623D47-0E55-4AEF-92A4-F4EEDCD886F1}" srcId="{7232D000-F2B2-4D5D-B3B8-E6D2ABA67A13}" destId="{FD9C5B57-476C-48B5-9A9A-BE6A41A9055F}" srcOrd="0" destOrd="0" parTransId="{107A5E02-A625-428A-BE00-0E99E5863B7E}" sibTransId="{1214BF18-83A2-46BB-8499-02CE3135D3D6}"/>
    <dgm:cxn modelId="{A88F0748-9534-403E-85E4-74693EABD19D}" type="presOf" srcId="{EFC9A9DA-05F3-4F07-A0A6-2ADF183B0C01}" destId="{23866759-B927-46B6-982C-09CFDD9A1F8E}" srcOrd="0" destOrd="0" presId="urn:microsoft.com/office/officeart/2005/8/layout/hierarchy1"/>
    <dgm:cxn modelId="{4367FF69-C4F8-4ED1-91D2-62741B48AE2B}" type="presOf" srcId="{A39C9B97-3174-49B7-A980-2E3C0B39FA46}" destId="{89D59660-8A2E-4740-84C5-7DACCE2D54B7}" srcOrd="0" destOrd="0" presId="urn:microsoft.com/office/officeart/2005/8/layout/hierarchy1"/>
    <dgm:cxn modelId="{3D4D784A-9C77-4E65-BD5F-BDCCAA6DB59A}" type="presOf" srcId="{43A3F976-6EFE-489B-B948-4D037C18AB2E}" destId="{38D65499-E076-4ED1-9BFA-FE0425EB4BB9}" srcOrd="0" destOrd="0" presId="urn:microsoft.com/office/officeart/2005/8/layout/hierarchy1"/>
    <dgm:cxn modelId="{BB11CC6A-793C-4D35-84FD-364EB1A659BC}" type="presOf" srcId="{7F94C48B-5A2C-4F59-B268-9E5C9CE6697D}" destId="{035FA825-4CE2-49ED-9BC1-157D251F87FA}" srcOrd="0" destOrd="0" presId="urn:microsoft.com/office/officeart/2005/8/layout/hierarchy1"/>
    <dgm:cxn modelId="{4867214C-BAD7-4656-A743-EA208EEEB98F}" srcId="{7F94C48B-5A2C-4F59-B268-9E5C9CE6697D}" destId="{69672219-0A70-4AA3-89ED-4A518CA3108E}" srcOrd="0" destOrd="0" parTransId="{0F13E414-5544-4566-B31F-F09462BAE8D0}" sibTransId="{BACACBDD-C3CD-4208-9BCF-B063C4394615}"/>
    <dgm:cxn modelId="{269C4F6C-5A18-4AFF-93B1-5BF47E79B2B6}" type="presOf" srcId="{19BE0169-99E9-4CB4-889D-40311276224F}" destId="{FDD752DF-14DA-40C5-B574-F76018172546}" srcOrd="0" destOrd="0" presId="urn:microsoft.com/office/officeart/2005/8/layout/hierarchy1"/>
    <dgm:cxn modelId="{4A25954D-AFBF-462A-9947-C2EA98FB8A55}" type="presOf" srcId="{4B23ED78-B99E-47B7-9EA5-47355EE0A234}" destId="{AEC25141-B749-4E10-828C-B0FF057E8F49}" srcOrd="0" destOrd="0" presId="urn:microsoft.com/office/officeart/2005/8/layout/hierarchy1"/>
    <dgm:cxn modelId="{5809364E-1D5C-4ADA-9D39-7C8BFDD2490B}" srcId="{FC9536BE-1382-4995-B29D-05B076DF52AC}" destId="{7232D000-F2B2-4D5D-B3B8-E6D2ABA67A13}" srcOrd="1" destOrd="0" parTransId="{EFC9A9DA-05F3-4F07-A0A6-2ADF183B0C01}" sibTransId="{E3DEEE7E-6826-427E-BB74-EDEA0D79C531}"/>
    <dgm:cxn modelId="{532FD751-F1C0-4BBB-9F5F-E62E1D3725DF}" type="presOf" srcId="{107A5E02-A625-428A-BE00-0E99E5863B7E}" destId="{AE3DA2B7-E498-41F6-99F7-F5CE34699751}" srcOrd="0" destOrd="0" presId="urn:microsoft.com/office/officeart/2005/8/layout/hierarchy1"/>
    <dgm:cxn modelId="{91E8D572-7461-47F0-8AD0-025D8EF11542}" type="presOf" srcId="{2853F3CA-0F51-48F1-AE65-02A881564301}" destId="{E45DEF94-8C9D-46DB-AF24-B4E5BA0AF3D4}" srcOrd="0" destOrd="0" presId="urn:microsoft.com/office/officeart/2005/8/layout/hierarchy1"/>
    <dgm:cxn modelId="{33D6AD79-02B5-44E1-8DC9-F3272FB9C2AF}" type="presOf" srcId="{492B0E16-542D-43EC-B3CD-70A148C55F7F}" destId="{F18F3527-F9F8-45B0-8893-251009F2438A}" srcOrd="0" destOrd="0" presId="urn:microsoft.com/office/officeart/2005/8/layout/hierarchy1"/>
    <dgm:cxn modelId="{692B965A-F0D0-4624-8F43-A1B0D4C120A8}" type="presOf" srcId="{5F745BA2-0753-46ED-88D6-461D38036FD3}" destId="{0E23A36B-447F-45F7-946D-968C94248BD7}" srcOrd="0" destOrd="0" presId="urn:microsoft.com/office/officeart/2005/8/layout/hierarchy1"/>
    <dgm:cxn modelId="{77B9E381-9FAE-40C1-B9A2-94F77A0A3857}" type="presOf" srcId="{69672219-0A70-4AA3-89ED-4A518CA3108E}" destId="{ED2FF9B9-8FD1-4F62-9961-5EF30E646EFD}" srcOrd="0" destOrd="0" presId="urn:microsoft.com/office/officeart/2005/8/layout/hierarchy1"/>
    <dgm:cxn modelId="{1FE52B82-B958-429B-9D98-968D4778CFB1}" type="presOf" srcId="{67A07B44-A9C2-44A6-B7C3-DD23A452F446}" destId="{8AF8CAFB-5E13-47A2-A833-4E7B1477E018}" srcOrd="0" destOrd="0" presId="urn:microsoft.com/office/officeart/2005/8/layout/hierarchy1"/>
    <dgm:cxn modelId="{0C453688-A16F-489F-8714-5DF364040C66}" srcId="{C5CAFCFC-CB26-41F9-B1ED-1109B02A24EC}" destId="{F4813CF2-368C-42C2-858C-1678FB554031}" srcOrd="0" destOrd="0" parTransId="{67A07B44-A9C2-44A6-B7C3-DD23A452F446}" sibTransId="{DE50F940-B7E0-4BDF-A7BC-50367DC044BD}"/>
    <dgm:cxn modelId="{3D685189-5DB2-48E1-B1E3-79F6D124B18B}" type="presOf" srcId="{FC9536BE-1382-4995-B29D-05B076DF52AC}" destId="{A154FE0F-B0B8-47FE-AD3C-6C45853CD2BE}" srcOrd="0" destOrd="0" presId="urn:microsoft.com/office/officeart/2005/8/layout/hierarchy1"/>
    <dgm:cxn modelId="{E443258C-EF52-40D8-BE3F-80CC94D2FF47}" type="presOf" srcId="{0513B4B6-9875-439B-99A3-B34B977B8F96}" destId="{9C86842E-DD13-4D4F-A00B-E49E43B0BEB7}" srcOrd="0" destOrd="0" presId="urn:microsoft.com/office/officeart/2005/8/layout/hierarchy1"/>
    <dgm:cxn modelId="{CD016D96-011C-431C-A976-14C330E98887}" type="presOf" srcId="{46C2BFAF-F322-43DD-BEE3-9C9D5E264267}" destId="{69347F3D-DB3C-428E-B6C9-4D2FDD3307DE}" srcOrd="0" destOrd="0" presId="urn:microsoft.com/office/officeart/2005/8/layout/hierarchy1"/>
    <dgm:cxn modelId="{21C45A99-3CF6-4EDE-82A9-A6CC1C73FF02}" srcId="{FC9536BE-1382-4995-B29D-05B076DF52AC}" destId="{43A3F976-6EFE-489B-B948-4D037C18AB2E}" srcOrd="0" destOrd="0" parTransId="{731C7441-0B11-43FC-8DC0-E102DCBC61F2}" sibTransId="{853C52C0-C9BF-4C77-82EA-759CE27FF213}"/>
    <dgm:cxn modelId="{ED50279A-547D-4D99-B53D-5C80FF769D71}" type="presOf" srcId="{F4813CF2-368C-42C2-858C-1678FB554031}" destId="{7AA9A7FC-BD79-435A-A324-AA7DA9926239}" srcOrd="0" destOrd="0" presId="urn:microsoft.com/office/officeart/2005/8/layout/hierarchy1"/>
    <dgm:cxn modelId="{8D5A78A3-F59A-4E1C-BD0F-894029C374A6}" srcId="{4FC55D1D-8620-4AE7-9465-A13F87EB5375}" destId="{46C2BFAF-F322-43DD-BEE3-9C9D5E264267}" srcOrd="0" destOrd="0" parTransId="{F4A2689A-73B1-42E3-9756-3C1D89DC2CE0}" sibTransId="{4387F2FC-C855-47A4-BF69-8FD52041EAC7}"/>
    <dgm:cxn modelId="{4B3DE3A4-3319-4268-8573-347949EE38A2}" srcId="{46C2BFAF-F322-43DD-BEE3-9C9D5E264267}" destId="{4B23ED78-B99E-47B7-9EA5-47355EE0A234}" srcOrd="1" destOrd="0" parTransId="{A39C9B97-3174-49B7-A980-2E3C0B39FA46}" sibTransId="{6371E0F1-B499-480F-ADB7-51722A58D23E}"/>
    <dgm:cxn modelId="{0D55EFA4-E09F-4872-9CD1-8B6ECE9C59E5}" type="presOf" srcId="{2FE602AA-098D-42AF-9233-0EF83E12C7EF}" destId="{D7A9B07F-14D4-4325-AB28-A7CE107C1ADE}" srcOrd="0" destOrd="0" presId="urn:microsoft.com/office/officeart/2005/8/layout/hierarchy1"/>
    <dgm:cxn modelId="{72D49CA8-6A60-4541-B90A-D885D92CEA11}" type="presOf" srcId="{2FDE4D19-F345-46E9-8D0F-79D56C0B245A}" destId="{B39556F2-77CB-44BF-81C6-8AD754FA44CB}" srcOrd="0" destOrd="0" presId="urn:microsoft.com/office/officeart/2005/8/layout/hierarchy1"/>
    <dgm:cxn modelId="{6499C3AC-BBED-45FA-94E3-3D7055810954}" type="presOf" srcId="{15AE78D4-6D4A-4649-BB6C-716EF5BD723D}" destId="{A22490C7-5CAF-4D8D-8D4A-4EA96FA12C1D}" srcOrd="0" destOrd="0" presId="urn:microsoft.com/office/officeart/2005/8/layout/hierarchy1"/>
    <dgm:cxn modelId="{4F0932AD-4CC8-4B0F-AC67-BAEC4CD61F0F}" srcId="{69672219-0A70-4AA3-89ED-4A518CA3108E}" destId="{2A762043-F6FC-4847-AE29-03121435D726}" srcOrd="0" destOrd="0" parTransId="{1FD2FC98-B525-4E97-8ECC-2113C87FF66C}" sibTransId="{56F8BF62-0A49-4CA6-BBD4-3BDA09B009AC}"/>
    <dgm:cxn modelId="{29522AAF-7992-4DAA-A566-DB56CDEE9162}" srcId="{43A3F976-6EFE-489B-B948-4D037C18AB2E}" destId="{C5CAFCFC-CB26-41F9-B1ED-1109B02A24EC}" srcOrd="0" destOrd="0" parTransId="{56C7193F-8DBF-4DCC-883F-10DAE56590A4}" sibTransId="{3E5F3E4B-7D0A-43C5-B501-D154C3FEC450}"/>
    <dgm:cxn modelId="{73D86BB3-E385-4044-9281-CD8FF422B11C}" type="presOf" srcId="{AFA67902-E047-4207-9483-E404F37A8A42}" destId="{A4390BDA-1C57-4897-8806-6FD2E434C48A}" srcOrd="0" destOrd="0" presId="urn:microsoft.com/office/officeart/2005/8/layout/hierarchy1"/>
    <dgm:cxn modelId="{BE4CBDBD-8A2E-4F26-998F-39239130795D}" srcId="{2FE602AA-098D-42AF-9233-0EF83E12C7EF}" destId="{3A34C08B-A90A-40DC-B4BE-A2A08BBE04FA}" srcOrd="0" destOrd="0" parTransId="{17F8A5BB-E2F1-4082-B140-EB142E033E10}" sibTransId="{1B40579F-8E78-4C4D-BE7F-973B20B3100A}"/>
    <dgm:cxn modelId="{29AB7EBE-66EE-4D74-8632-08C4E9E0C05D}" type="presOf" srcId="{1FD2FC98-B525-4E97-8ECC-2113C87FF66C}" destId="{A3A27B77-2E79-4044-A8FC-9088EE84E834}" srcOrd="0" destOrd="0" presId="urn:microsoft.com/office/officeart/2005/8/layout/hierarchy1"/>
    <dgm:cxn modelId="{79EE2DC4-5BD0-431F-B4CB-BD059B94821A}" type="presOf" srcId="{17F8A5BB-E2F1-4082-B140-EB142E033E10}" destId="{524F9B90-D9CE-4E1C-A617-2D1D8500B30F}" srcOrd="0" destOrd="0" presId="urn:microsoft.com/office/officeart/2005/8/layout/hierarchy1"/>
    <dgm:cxn modelId="{22923AC5-86C1-47AE-A2B5-050F04DD1430}" type="presOf" srcId="{932FCC12-225D-4A3B-9148-3E4F8285CF8A}" destId="{F8E3458C-6318-4A54-9C17-1C411FEFCD67}" srcOrd="0" destOrd="0" presId="urn:microsoft.com/office/officeart/2005/8/layout/hierarchy1"/>
    <dgm:cxn modelId="{311357C5-0C98-40AD-B632-AE4FDD11E8EB}" srcId="{2FDE4D19-F345-46E9-8D0F-79D56C0B245A}" destId="{2FE602AA-098D-42AF-9233-0EF83E12C7EF}" srcOrd="0" destOrd="0" parTransId="{AFA67902-E047-4207-9483-E404F37A8A42}" sibTransId="{79940CA6-F627-4E0D-81AE-98C6D1F41879}"/>
    <dgm:cxn modelId="{A76351CE-F3F3-470C-8071-DD43E4E51D60}" srcId="{E01642EF-29EE-445B-A50D-FA9CDA74D2F4}" destId="{FC9536BE-1382-4995-B29D-05B076DF52AC}" srcOrd="0" destOrd="0" parTransId="{B896C0BC-CA7F-4102-95A2-4F28ADC1A600}" sibTransId="{67A63D6D-F432-4599-B9BA-E922833F7431}"/>
    <dgm:cxn modelId="{54F3E4D2-9D89-42D1-B266-00708596AB38}" type="presOf" srcId="{F14874F5-1B23-4C0B-83D3-63B45939DBCF}" destId="{DCEDF389-0B42-419A-8B0E-57FD598CBCF3}" srcOrd="0" destOrd="0" presId="urn:microsoft.com/office/officeart/2005/8/layout/hierarchy1"/>
    <dgm:cxn modelId="{5E86A3D3-6EF8-412F-9800-A1BCC983A4CA}" srcId="{4B23ED78-B99E-47B7-9EA5-47355EE0A234}" destId="{289B2CF8-44C1-4893-B5AA-97B725850E3C}" srcOrd="0" destOrd="0" parTransId="{19BE0169-99E9-4CB4-889D-40311276224F}" sibTransId="{E00C0F8D-D8CA-4269-9F2E-0C1E68F6ADB5}"/>
    <dgm:cxn modelId="{1099D4D7-62BE-4FB3-A687-125CD62A68B8}" srcId="{FD9C5B57-476C-48B5-9A9A-BE6A41A9055F}" destId="{DFD8938D-84BC-40C5-8CC5-376CFE450CBF}" srcOrd="0" destOrd="0" parTransId="{72F4CE36-F8D4-4E8C-8F2A-FC08F5A69C11}" sibTransId="{0F58FBB8-66F6-4F73-9EB4-D79A3F9C155B}"/>
    <dgm:cxn modelId="{3BB805DB-7D37-48E2-98E3-21F48BFF8D83}" type="presOf" srcId="{0F13E414-5544-4566-B31F-F09462BAE8D0}" destId="{0AD16585-2B1B-449B-B506-83D70404BA33}" srcOrd="0" destOrd="0" presId="urn:microsoft.com/office/officeart/2005/8/layout/hierarchy1"/>
    <dgm:cxn modelId="{E8E852DB-A567-4458-B483-970EE3154260}" srcId="{DFD8938D-84BC-40C5-8CC5-376CFE450CBF}" destId="{2853F3CA-0F51-48F1-AE65-02A881564301}" srcOrd="0" destOrd="0" parTransId="{0513B4B6-9875-439B-99A3-B34B977B8F96}" sibTransId="{60DA1D24-A9C9-4CBA-976F-F444A8ECC423}"/>
    <dgm:cxn modelId="{AA2CE3E9-E8AC-4D4E-9953-C8500CC65081}" srcId="{46C2BFAF-F322-43DD-BEE3-9C9D5E264267}" destId="{E01642EF-29EE-445B-A50D-FA9CDA74D2F4}" srcOrd="0" destOrd="0" parTransId="{47BE312F-DD24-415B-9AC1-245CBC9FD2A0}" sibTransId="{06D8DB60-33D3-4DFE-B4BA-F8408FEB0FBF}"/>
    <dgm:cxn modelId="{A73452F1-A2B1-4DDB-9A82-420658CCB033}" type="presOf" srcId="{FD9C5B57-476C-48B5-9A9A-BE6A41A9055F}" destId="{F8D69A30-6074-4DE1-9648-72DFD817B364}" srcOrd="0" destOrd="0" presId="urn:microsoft.com/office/officeart/2005/8/layout/hierarchy1"/>
    <dgm:cxn modelId="{8753F8F2-6E83-4182-B587-19DD65F6AF4D}" srcId="{F4813CF2-368C-42C2-858C-1678FB554031}" destId="{F14874F5-1B23-4C0B-83D3-63B45939DBCF}" srcOrd="0" destOrd="0" parTransId="{15AE78D4-6D4A-4649-BB6C-716EF5BD723D}" sibTransId="{1969E84D-3D1F-4390-9169-E161B5B64F3A}"/>
    <dgm:cxn modelId="{C8DEE8F3-7649-4A39-8987-27BB0AC52BD8}" type="presOf" srcId="{DFD8938D-84BC-40C5-8CC5-376CFE450CBF}" destId="{0C076715-776A-42A4-AEF1-7D909C26E840}" srcOrd="0" destOrd="0" presId="urn:microsoft.com/office/officeart/2005/8/layout/hierarchy1"/>
    <dgm:cxn modelId="{6C6127F5-6782-4E4B-98E6-86EF32E0106A}" type="presOf" srcId="{4FC55D1D-8620-4AE7-9465-A13F87EB5375}" destId="{283A1D66-4354-4398-AB3A-BCEA89F6FA0A}" srcOrd="0" destOrd="0" presId="urn:microsoft.com/office/officeart/2005/8/layout/hierarchy1"/>
    <dgm:cxn modelId="{05DD87F9-16AE-4658-B2AF-0A27666273A7}" srcId="{041A6BD7-4B30-4306-8BF9-777DB860DC62}" destId="{932FCC12-225D-4A3B-9148-3E4F8285CF8A}" srcOrd="0" destOrd="0" parTransId="{701EB2E3-F0E7-45E3-83E5-9FEEDD5D04D9}" sibTransId="{5EDC6CA4-D050-494A-9032-FBDD219E4B99}"/>
    <dgm:cxn modelId="{C52FE4FB-3F86-4800-BD6B-9738AF8D0B8B}" type="presOf" srcId="{47BE312F-DD24-415B-9AC1-245CBC9FD2A0}" destId="{FCD0BB3D-37DD-43AC-9DCA-334FB9A5C62C}" srcOrd="0" destOrd="0" presId="urn:microsoft.com/office/officeart/2005/8/layout/hierarchy1"/>
    <dgm:cxn modelId="{4EB0EBBA-C82A-4853-8161-307585AF71F0}" type="presParOf" srcId="{283A1D66-4354-4398-AB3A-BCEA89F6FA0A}" destId="{BE82B634-3807-4FA2-84D1-D1B64041B48F}" srcOrd="0" destOrd="0" presId="urn:microsoft.com/office/officeart/2005/8/layout/hierarchy1"/>
    <dgm:cxn modelId="{0B16DF9E-1C30-4927-9EA4-3EE70982AD80}" type="presParOf" srcId="{BE82B634-3807-4FA2-84D1-D1B64041B48F}" destId="{51F011CC-3E89-450F-ADA8-C56AB27053D3}" srcOrd="0" destOrd="0" presId="urn:microsoft.com/office/officeart/2005/8/layout/hierarchy1"/>
    <dgm:cxn modelId="{C5AA6D0C-94E1-46F2-AA93-8D4B177D0E14}" type="presParOf" srcId="{51F011CC-3E89-450F-ADA8-C56AB27053D3}" destId="{40528971-FF4B-4120-B9DA-D2920317AB2A}" srcOrd="0" destOrd="0" presId="urn:microsoft.com/office/officeart/2005/8/layout/hierarchy1"/>
    <dgm:cxn modelId="{DFE8328B-7426-4883-BFDF-CF58F1EE90D7}" type="presParOf" srcId="{51F011CC-3E89-450F-ADA8-C56AB27053D3}" destId="{69347F3D-DB3C-428E-B6C9-4D2FDD3307DE}" srcOrd="1" destOrd="0" presId="urn:microsoft.com/office/officeart/2005/8/layout/hierarchy1"/>
    <dgm:cxn modelId="{9DC1D95B-CAD2-405C-88E5-721F98C1F6B5}" type="presParOf" srcId="{BE82B634-3807-4FA2-84D1-D1B64041B48F}" destId="{5AE77C23-B427-4925-BD67-DC3EE9FB872A}" srcOrd="1" destOrd="0" presId="urn:microsoft.com/office/officeart/2005/8/layout/hierarchy1"/>
    <dgm:cxn modelId="{021F7D8A-0D7D-408A-80CE-8FDD26CE97EE}" type="presParOf" srcId="{5AE77C23-B427-4925-BD67-DC3EE9FB872A}" destId="{FCD0BB3D-37DD-43AC-9DCA-334FB9A5C62C}" srcOrd="0" destOrd="0" presId="urn:microsoft.com/office/officeart/2005/8/layout/hierarchy1"/>
    <dgm:cxn modelId="{A368BCB3-CF84-4214-98FE-77FB3487EF43}" type="presParOf" srcId="{5AE77C23-B427-4925-BD67-DC3EE9FB872A}" destId="{BCEC17DC-A01F-453A-93B8-7062A2D12895}" srcOrd="1" destOrd="0" presId="urn:microsoft.com/office/officeart/2005/8/layout/hierarchy1"/>
    <dgm:cxn modelId="{40E14018-65BC-408F-A386-152D5CEDBB3A}" type="presParOf" srcId="{BCEC17DC-A01F-453A-93B8-7062A2D12895}" destId="{F756677B-9332-4675-9852-BC14E30B0689}" srcOrd="0" destOrd="0" presId="urn:microsoft.com/office/officeart/2005/8/layout/hierarchy1"/>
    <dgm:cxn modelId="{020F128C-E25B-495F-8DB1-0906BE80208C}" type="presParOf" srcId="{F756677B-9332-4675-9852-BC14E30B0689}" destId="{1573A0A7-08C7-428A-A428-7FCB59FD9CFA}" srcOrd="0" destOrd="0" presId="urn:microsoft.com/office/officeart/2005/8/layout/hierarchy1"/>
    <dgm:cxn modelId="{F08ECA5C-692B-49AD-9432-6F552638BF39}" type="presParOf" srcId="{F756677B-9332-4675-9852-BC14E30B0689}" destId="{0ED23DBB-AB79-4AEB-AA45-4F9F775522F6}" srcOrd="1" destOrd="0" presId="urn:microsoft.com/office/officeart/2005/8/layout/hierarchy1"/>
    <dgm:cxn modelId="{5464920B-0A77-47D5-99F0-6D565690DB41}" type="presParOf" srcId="{BCEC17DC-A01F-453A-93B8-7062A2D12895}" destId="{A88188CD-FEB8-4748-AC86-4E4CBE612A29}" srcOrd="1" destOrd="0" presId="urn:microsoft.com/office/officeart/2005/8/layout/hierarchy1"/>
    <dgm:cxn modelId="{D88C3BBD-5517-4137-B56E-FAAAFC79F2FB}" type="presParOf" srcId="{A88188CD-FEB8-4748-AC86-4E4CBE612A29}" destId="{64FD088B-4176-4C87-AC9E-81E3D83BD6F9}" srcOrd="0" destOrd="0" presId="urn:microsoft.com/office/officeart/2005/8/layout/hierarchy1"/>
    <dgm:cxn modelId="{43B63BE2-E880-4B39-B8B9-EBF9F01335AB}" type="presParOf" srcId="{A88188CD-FEB8-4748-AC86-4E4CBE612A29}" destId="{06604130-3712-4465-BD77-91792E0525DF}" srcOrd="1" destOrd="0" presId="urn:microsoft.com/office/officeart/2005/8/layout/hierarchy1"/>
    <dgm:cxn modelId="{FFFF4EAB-76D6-4ABB-B616-65F2517FE00E}" type="presParOf" srcId="{06604130-3712-4465-BD77-91792E0525DF}" destId="{B6DE51E8-A142-44BB-878C-0761425CC5B4}" srcOrd="0" destOrd="0" presId="urn:microsoft.com/office/officeart/2005/8/layout/hierarchy1"/>
    <dgm:cxn modelId="{E2006EC2-7AAE-4FDE-90DE-6AD7BB6CB492}" type="presParOf" srcId="{B6DE51E8-A142-44BB-878C-0761425CC5B4}" destId="{AC39360C-E4D0-4A2A-92B0-DAE85213D06B}" srcOrd="0" destOrd="0" presId="urn:microsoft.com/office/officeart/2005/8/layout/hierarchy1"/>
    <dgm:cxn modelId="{96CFC30D-0568-45B4-91B4-1C0C6ED6B2F7}" type="presParOf" srcId="{B6DE51E8-A142-44BB-878C-0761425CC5B4}" destId="{A154FE0F-B0B8-47FE-AD3C-6C45853CD2BE}" srcOrd="1" destOrd="0" presId="urn:microsoft.com/office/officeart/2005/8/layout/hierarchy1"/>
    <dgm:cxn modelId="{0369930B-0680-4775-A61E-550C92A122B4}" type="presParOf" srcId="{06604130-3712-4465-BD77-91792E0525DF}" destId="{09F5A539-6383-464F-8777-6D8776A90EAE}" srcOrd="1" destOrd="0" presId="urn:microsoft.com/office/officeart/2005/8/layout/hierarchy1"/>
    <dgm:cxn modelId="{8B81F643-D750-4661-A637-ABE45D0A8D7E}" type="presParOf" srcId="{09F5A539-6383-464F-8777-6D8776A90EAE}" destId="{99FD124F-A0CB-4899-9D3F-A0244ABFF070}" srcOrd="0" destOrd="0" presId="urn:microsoft.com/office/officeart/2005/8/layout/hierarchy1"/>
    <dgm:cxn modelId="{1E500723-D169-4294-8C18-3BBD63EE7777}" type="presParOf" srcId="{09F5A539-6383-464F-8777-6D8776A90EAE}" destId="{A4CA7694-C84F-4ECB-9646-4559CC961B3D}" srcOrd="1" destOrd="0" presId="urn:microsoft.com/office/officeart/2005/8/layout/hierarchy1"/>
    <dgm:cxn modelId="{599ADBEC-E4DC-455A-9108-54927B2E0A89}" type="presParOf" srcId="{A4CA7694-C84F-4ECB-9646-4559CC961B3D}" destId="{19D35D9A-C375-41F5-9946-50D715A00FF3}" srcOrd="0" destOrd="0" presId="urn:microsoft.com/office/officeart/2005/8/layout/hierarchy1"/>
    <dgm:cxn modelId="{18AB4572-00EE-4F17-9C84-1BA7308677D3}" type="presParOf" srcId="{19D35D9A-C375-41F5-9946-50D715A00FF3}" destId="{14BF4499-1CC5-4A8D-9C05-CB796D3C6EB9}" srcOrd="0" destOrd="0" presId="urn:microsoft.com/office/officeart/2005/8/layout/hierarchy1"/>
    <dgm:cxn modelId="{C24A3918-9779-4746-A63C-D607D9F2B8A7}" type="presParOf" srcId="{19D35D9A-C375-41F5-9946-50D715A00FF3}" destId="{38D65499-E076-4ED1-9BFA-FE0425EB4BB9}" srcOrd="1" destOrd="0" presId="urn:microsoft.com/office/officeart/2005/8/layout/hierarchy1"/>
    <dgm:cxn modelId="{49CE9EFD-6210-48E7-9696-CA177D4EBA11}" type="presParOf" srcId="{A4CA7694-C84F-4ECB-9646-4559CC961B3D}" destId="{7A7C770F-E7C7-4CB0-9C37-EB1CB14FABC1}" srcOrd="1" destOrd="0" presId="urn:microsoft.com/office/officeart/2005/8/layout/hierarchy1"/>
    <dgm:cxn modelId="{493C0902-A205-4E56-B6F1-C07531A18A17}" type="presParOf" srcId="{7A7C770F-E7C7-4CB0-9C37-EB1CB14FABC1}" destId="{08D27217-E5D2-406A-A7EF-E279F71E549B}" srcOrd="0" destOrd="0" presId="urn:microsoft.com/office/officeart/2005/8/layout/hierarchy1"/>
    <dgm:cxn modelId="{1D91FD88-5300-46A8-BB01-1D43447E5558}" type="presParOf" srcId="{7A7C770F-E7C7-4CB0-9C37-EB1CB14FABC1}" destId="{592639DB-1A91-4056-96D6-80AA25EF0C56}" srcOrd="1" destOrd="0" presId="urn:microsoft.com/office/officeart/2005/8/layout/hierarchy1"/>
    <dgm:cxn modelId="{091BD9C6-15BD-432E-915C-7AF19FA9E8D9}" type="presParOf" srcId="{592639DB-1A91-4056-96D6-80AA25EF0C56}" destId="{E4C544AA-ED60-45B8-887D-ADC78D6B5E33}" srcOrd="0" destOrd="0" presId="urn:microsoft.com/office/officeart/2005/8/layout/hierarchy1"/>
    <dgm:cxn modelId="{366CCE74-2485-4FBE-A5EF-506432CC3136}" type="presParOf" srcId="{E4C544AA-ED60-45B8-887D-ADC78D6B5E33}" destId="{D765E2C3-C6F7-46E3-B973-E87F5B5D5E45}" srcOrd="0" destOrd="0" presId="urn:microsoft.com/office/officeart/2005/8/layout/hierarchy1"/>
    <dgm:cxn modelId="{55C0452C-493B-4863-8820-60F90F57E059}" type="presParOf" srcId="{E4C544AA-ED60-45B8-887D-ADC78D6B5E33}" destId="{FD06B4F5-8109-4930-B937-514682B56EA4}" srcOrd="1" destOrd="0" presId="urn:microsoft.com/office/officeart/2005/8/layout/hierarchy1"/>
    <dgm:cxn modelId="{CB80B482-11A1-4EC9-81DA-DB0D1C63EAED}" type="presParOf" srcId="{592639DB-1A91-4056-96D6-80AA25EF0C56}" destId="{3FB6AD17-2903-4CCC-9539-5DE393F65359}" srcOrd="1" destOrd="0" presId="urn:microsoft.com/office/officeart/2005/8/layout/hierarchy1"/>
    <dgm:cxn modelId="{E9FEF720-A8A9-45BA-BE99-F9E84BAC9BED}" type="presParOf" srcId="{3FB6AD17-2903-4CCC-9539-5DE393F65359}" destId="{8AF8CAFB-5E13-47A2-A833-4E7B1477E018}" srcOrd="0" destOrd="0" presId="urn:microsoft.com/office/officeart/2005/8/layout/hierarchy1"/>
    <dgm:cxn modelId="{E733A0DA-0394-4DE8-A349-83D21997F86C}" type="presParOf" srcId="{3FB6AD17-2903-4CCC-9539-5DE393F65359}" destId="{4678E8C6-AC99-4223-8932-96AFF362C685}" srcOrd="1" destOrd="0" presId="urn:microsoft.com/office/officeart/2005/8/layout/hierarchy1"/>
    <dgm:cxn modelId="{E357B168-C59B-4F5D-83FE-EEF7A9A12998}" type="presParOf" srcId="{4678E8C6-AC99-4223-8932-96AFF362C685}" destId="{5956C393-B919-41EF-8C09-0FFF8F20D5CC}" srcOrd="0" destOrd="0" presId="urn:microsoft.com/office/officeart/2005/8/layout/hierarchy1"/>
    <dgm:cxn modelId="{0374BEA9-2007-4EB5-886C-7E845BEBC43E}" type="presParOf" srcId="{5956C393-B919-41EF-8C09-0FFF8F20D5CC}" destId="{A607A6E4-88DF-4FBE-9424-EAB51B27F029}" srcOrd="0" destOrd="0" presId="urn:microsoft.com/office/officeart/2005/8/layout/hierarchy1"/>
    <dgm:cxn modelId="{111C76C8-F44E-47FF-B7B5-FC4AF8C95197}" type="presParOf" srcId="{5956C393-B919-41EF-8C09-0FFF8F20D5CC}" destId="{7AA9A7FC-BD79-435A-A324-AA7DA9926239}" srcOrd="1" destOrd="0" presId="urn:microsoft.com/office/officeart/2005/8/layout/hierarchy1"/>
    <dgm:cxn modelId="{B5BA025F-6F7B-4FFE-98A1-EB785C6903C6}" type="presParOf" srcId="{4678E8C6-AC99-4223-8932-96AFF362C685}" destId="{6CA6630F-C75A-4B14-AC9F-9467204DF61B}" srcOrd="1" destOrd="0" presId="urn:microsoft.com/office/officeart/2005/8/layout/hierarchy1"/>
    <dgm:cxn modelId="{42A83772-98A4-482D-B82D-B1B1DE70DAC0}" type="presParOf" srcId="{6CA6630F-C75A-4B14-AC9F-9467204DF61B}" destId="{A22490C7-5CAF-4D8D-8D4A-4EA96FA12C1D}" srcOrd="0" destOrd="0" presId="urn:microsoft.com/office/officeart/2005/8/layout/hierarchy1"/>
    <dgm:cxn modelId="{41B71D35-2EA8-4ACF-9001-6DB7AC95ED01}" type="presParOf" srcId="{6CA6630F-C75A-4B14-AC9F-9467204DF61B}" destId="{229DC9AA-3B96-4C10-8306-CDD05E76477D}" srcOrd="1" destOrd="0" presId="urn:microsoft.com/office/officeart/2005/8/layout/hierarchy1"/>
    <dgm:cxn modelId="{52785F1A-D4FD-462E-88C7-74BD596D7E71}" type="presParOf" srcId="{229DC9AA-3B96-4C10-8306-CDD05E76477D}" destId="{F5800473-E2A3-43FE-A94E-991C78C74F76}" srcOrd="0" destOrd="0" presId="urn:microsoft.com/office/officeart/2005/8/layout/hierarchy1"/>
    <dgm:cxn modelId="{11057F33-2E0C-493B-9D84-5843CB3631F1}" type="presParOf" srcId="{F5800473-E2A3-43FE-A94E-991C78C74F76}" destId="{B7D399B0-A4C4-4A7C-97E5-19040FB20FA2}" srcOrd="0" destOrd="0" presId="urn:microsoft.com/office/officeart/2005/8/layout/hierarchy1"/>
    <dgm:cxn modelId="{A74B067C-C15D-4D82-B489-38180F08721B}" type="presParOf" srcId="{F5800473-E2A3-43FE-A94E-991C78C74F76}" destId="{DCEDF389-0B42-419A-8B0E-57FD598CBCF3}" srcOrd="1" destOrd="0" presId="urn:microsoft.com/office/officeart/2005/8/layout/hierarchy1"/>
    <dgm:cxn modelId="{2727F701-BAEB-40EA-BB02-5563F789ED44}" type="presParOf" srcId="{229DC9AA-3B96-4C10-8306-CDD05E76477D}" destId="{51154B07-D25D-4B2B-8FB4-629A8CA010D4}" srcOrd="1" destOrd="0" presId="urn:microsoft.com/office/officeart/2005/8/layout/hierarchy1"/>
    <dgm:cxn modelId="{2A1EEC41-F640-48A4-8D19-E2E946FAC3C5}" type="presParOf" srcId="{51154B07-D25D-4B2B-8FB4-629A8CA010D4}" destId="{F18F3527-F9F8-45B0-8893-251009F2438A}" srcOrd="0" destOrd="0" presId="urn:microsoft.com/office/officeart/2005/8/layout/hierarchy1"/>
    <dgm:cxn modelId="{4229E4CA-3A5D-4C92-ADEE-14B4FA309148}" type="presParOf" srcId="{51154B07-D25D-4B2B-8FB4-629A8CA010D4}" destId="{52DB3E0F-29BC-4BC3-B5FA-F972B5756262}" srcOrd="1" destOrd="0" presId="urn:microsoft.com/office/officeart/2005/8/layout/hierarchy1"/>
    <dgm:cxn modelId="{692B9F89-EE03-4E95-AE66-B2F8645240C8}" type="presParOf" srcId="{52DB3E0F-29BC-4BC3-B5FA-F972B5756262}" destId="{C3667225-B02B-4E5D-B0ED-10948A306167}" srcOrd="0" destOrd="0" presId="urn:microsoft.com/office/officeart/2005/8/layout/hierarchy1"/>
    <dgm:cxn modelId="{3E4E9145-9A28-4D79-9E9C-A68DD3AD4AB2}" type="presParOf" srcId="{C3667225-B02B-4E5D-B0ED-10948A306167}" destId="{8B977126-4A92-475B-AC08-CD3D8DDB3EC2}" srcOrd="0" destOrd="0" presId="urn:microsoft.com/office/officeart/2005/8/layout/hierarchy1"/>
    <dgm:cxn modelId="{B280D5AC-DFE0-49C5-9FAB-1259255ABE67}" type="presParOf" srcId="{C3667225-B02B-4E5D-B0ED-10948A306167}" destId="{1F5C175D-B2F0-4C9D-99A6-3D432FBC7C90}" srcOrd="1" destOrd="0" presId="urn:microsoft.com/office/officeart/2005/8/layout/hierarchy1"/>
    <dgm:cxn modelId="{96466FFF-11DE-429E-9D89-75DCEF020FFB}" type="presParOf" srcId="{52DB3E0F-29BC-4BC3-B5FA-F972B5756262}" destId="{B6C8E8A7-5550-4D57-9332-F76BD691E742}" srcOrd="1" destOrd="0" presId="urn:microsoft.com/office/officeart/2005/8/layout/hierarchy1"/>
    <dgm:cxn modelId="{6EFBBA37-AC32-4F1C-80FE-F0F934095051}" type="presParOf" srcId="{3FB6AD17-2903-4CCC-9539-5DE393F65359}" destId="{96227663-2B27-4AB4-9FB2-32A1A61FC89F}" srcOrd="2" destOrd="0" presId="urn:microsoft.com/office/officeart/2005/8/layout/hierarchy1"/>
    <dgm:cxn modelId="{1F14F593-FBF0-4E3F-9916-11A72DA2A2E4}" type="presParOf" srcId="{3FB6AD17-2903-4CCC-9539-5DE393F65359}" destId="{1602A0F8-3E56-4A00-83D1-87EFA953C995}" srcOrd="3" destOrd="0" presId="urn:microsoft.com/office/officeart/2005/8/layout/hierarchy1"/>
    <dgm:cxn modelId="{E64173CC-1E12-497D-B2B5-A5C3F5D3F95C}" type="presParOf" srcId="{1602A0F8-3E56-4A00-83D1-87EFA953C995}" destId="{879EE5DD-CC81-4958-9201-C8DAA31977DA}" srcOrd="0" destOrd="0" presId="urn:microsoft.com/office/officeart/2005/8/layout/hierarchy1"/>
    <dgm:cxn modelId="{C0DBB272-3A3F-4F64-8161-C90777297DDC}" type="presParOf" srcId="{879EE5DD-CC81-4958-9201-C8DAA31977DA}" destId="{6E00BA56-EB9E-438F-9359-F29377DE1020}" srcOrd="0" destOrd="0" presId="urn:microsoft.com/office/officeart/2005/8/layout/hierarchy1"/>
    <dgm:cxn modelId="{EC852E08-4D57-4D99-9FC9-030DA3846627}" type="presParOf" srcId="{879EE5DD-CC81-4958-9201-C8DAA31977DA}" destId="{B39556F2-77CB-44BF-81C6-8AD754FA44CB}" srcOrd="1" destOrd="0" presId="urn:microsoft.com/office/officeart/2005/8/layout/hierarchy1"/>
    <dgm:cxn modelId="{E98F1D0D-823B-4088-938C-07F4E6909E9D}" type="presParOf" srcId="{1602A0F8-3E56-4A00-83D1-87EFA953C995}" destId="{01EAD7F9-4926-4EF5-BB68-176181E9740D}" srcOrd="1" destOrd="0" presId="urn:microsoft.com/office/officeart/2005/8/layout/hierarchy1"/>
    <dgm:cxn modelId="{5B002F06-6C9C-494D-B4AA-A8F81C2B3C62}" type="presParOf" srcId="{01EAD7F9-4926-4EF5-BB68-176181E9740D}" destId="{A4390BDA-1C57-4897-8806-6FD2E434C48A}" srcOrd="0" destOrd="0" presId="urn:microsoft.com/office/officeart/2005/8/layout/hierarchy1"/>
    <dgm:cxn modelId="{C159D008-3F05-4FAE-8BE9-CD4CB7D1423E}" type="presParOf" srcId="{01EAD7F9-4926-4EF5-BB68-176181E9740D}" destId="{F2EC9D1B-FB43-4FCA-BC00-24E75245EE2F}" srcOrd="1" destOrd="0" presId="urn:microsoft.com/office/officeart/2005/8/layout/hierarchy1"/>
    <dgm:cxn modelId="{4C63DE96-AB9A-46B4-8E0F-B676A94E52FC}" type="presParOf" srcId="{F2EC9D1B-FB43-4FCA-BC00-24E75245EE2F}" destId="{D0074B9A-6BD9-437B-BB51-DAF7754FE5E2}" srcOrd="0" destOrd="0" presId="urn:microsoft.com/office/officeart/2005/8/layout/hierarchy1"/>
    <dgm:cxn modelId="{935C55FA-F694-4BE0-B346-6532C08206C5}" type="presParOf" srcId="{D0074B9A-6BD9-437B-BB51-DAF7754FE5E2}" destId="{DD461BA6-32CC-41AE-8ED8-900255DEF357}" srcOrd="0" destOrd="0" presId="urn:microsoft.com/office/officeart/2005/8/layout/hierarchy1"/>
    <dgm:cxn modelId="{02DE0CEC-BAF8-45A5-991F-436585A4CE90}" type="presParOf" srcId="{D0074B9A-6BD9-437B-BB51-DAF7754FE5E2}" destId="{D7A9B07F-14D4-4325-AB28-A7CE107C1ADE}" srcOrd="1" destOrd="0" presId="urn:microsoft.com/office/officeart/2005/8/layout/hierarchy1"/>
    <dgm:cxn modelId="{D604B3BE-6A35-4FC9-AD99-FE9C5B1F7B91}" type="presParOf" srcId="{F2EC9D1B-FB43-4FCA-BC00-24E75245EE2F}" destId="{4A29254F-8E97-407C-ADD7-C696EFBE6420}" srcOrd="1" destOrd="0" presId="urn:microsoft.com/office/officeart/2005/8/layout/hierarchy1"/>
    <dgm:cxn modelId="{3FB478D0-CD45-41F3-BD7B-97EEF3D95884}" type="presParOf" srcId="{4A29254F-8E97-407C-ADD7-C696EFBE6420}" destId="{524F9B90-D9CE-4E1C-A617-2D1D8500B30F}" srcOrd="0" destOrd="0" presId="urn:microsoft.com/office/officeart/2005/8/layout/hierarchy1"/>
    <dgm:cxn modelId="{E86C57C0-A26B-41D6-AD97-D850AEA91C8B}" type="presParOf" srcId="{4A29254F-8E97-407C-ADD7-C696EFBE6420}" destId="{67B4EAFD-6543-439D-96FB-55031E40BF1D}" srcOrd="1" destOrd="0" presId="urn:microsoft.com/office/officeart/2005/8/layout/hierarchy1"/>
    <dgm:cxn modelId="{4049462D-1F82-4A90-AE6E-1AD2115E8156}" type="presParOf" srcId="{67B4EAFD-6543-439D-96FB-55031E40BF1D}" destId="{DEE60CDF-6771-4AA2-A1E3-783D4D606ECF}" srcOrd="0" destOrd="0" presId="urn:microsoft.com/office/officeart/2005/8/layout/hierarchy1"/>
    <dgm:cxn modelId="{22C80FFE-EA62-462E-AD05-5D0DB3A42BCA}" type="presParOf" srcId="{DEE60CDF-6771-4AA2-A1E3-783D4D606ECF}" destId="{7ED1A134-FAD9-41BF-B3D2-A917E3DE1B44}" srcOrd="0" destOrd="0" presId="urn:microsoft.com/office/officeart/2005/8/layout/hierarchy1"/>
    <dgm:cxn modelId="{A2B50577-AAB7-4453-8399-C20C7A2704FD}" type="presParOf" srcId="{DEE60CDF-6771-4AA2-A1E3-783D4D606ECF}" destId="{15BA85D8-E8D0-44DF-ACAD-702BE093CA04}" srcOrd="1" destOrd="0" presId="urn:microsoft.com/office/officeart/2005/8/layout/hierarchy1"/>
    <dgm:cxn modelId="{91B6CEF7-0C7D-4E30-8EE3-0238992A0A4E}" type="presParOf" srcId="{67B4EAFD-6543-439D-96FB-55031E40BF1D}" destId="{127F3388-578C-490F-B1D3-52CFAADFCD3B}" srcOrd="1" destOrd="0" presId="urn:microsoft.com/office/officeart/2005/8/layout/hierarchy1"/>
    <dgm:cxn modelId="{BC838351-4056-4CDA-9F3D-8E944D7E07F9}" type="presParOf" srcId="{09F5A539-6383-464F-8777-6D8776A90EAE}" destId="{23866759-B927-46B6-982C-09CFDD9A1F8E}" srcOrd="2" destOrd="0" presId="urn:microsoft.com/office/officeart/2005/8/layout/hierarchy1"/>
    <dgm:cxn modelId="{12481F50-49EA-4858-A869-2F78A5FC470D}" type="presParOf" srcId="{09F5A539-6383-464F-8777-6D8776A90EAE}" destId="{87F545F2-E8E4-4E29-8D7C-B6A71CEE6255}" srcOrd="3" destOrd="0" presId="urn:microsoft.com/office/officeart/2005/8/layout/hierarchy1"/>
    <dgm:cxn modelId="{01E45A85-3732-48D1-8050-70B002AB0309}" type="presParOf" srcId="{87F545F2-E8E4-4E29-8D7C-B6A71CEE6255}" destId="{9AA3C81A-8855-46D5-B58F-7A6BD6EA04B7}" srcOrd="0" destOrd="0" presId="urn:microsoft.com/office/officeart/2005/8/layout/hierarchy1"/>
    <dgm:cxn modelId="{494824F2-694D-49D5-AEF4-4267EA34EE23}" type="presParOf" srcId="{9AA3C81A-8855-46D5-B58F-7A6BD6EA04B7}" destId="{3DE76217-4E0C-47A8-93C1-B04A6648D470}" srcOrd="0" destOrd="0" presId="urn:microsoft.com/office/officeart/2005/8/layout/hierarchy1"/>
    <dgm:cxn modelId="{2B05550A-9684-4E9C-91A0-A1C99EB21887}" type="presParOf" srcId="{9AA3C81A-8855-46D5-B58F-7A6BD6EA04B7}" destId="{18CB44EE-522F-46AB-B599-6C785C789A0C}" srcOrd="1" destOrd="0" presId="urn:microsoft.com/office/officeart/2005/8/layout/hierarchy1"/>
    <dgm:cxn modelId="{62780CE7-2C56-4F69-8176-9D13C776B746}" type="presParOf" srcId="{87F545F2-E8E4-4E29-8D7C-B6A71CEE6255}" destId="{B9295DB9-877F-40AD-828B-1DC9DE3A8A5D}" srcOrd="1" destOrd="0" presId="urn:microsoft.com/office/officeart/2005/8/layout/hierarchy1"/>
    <dgm:cxn modelId="{4B8B9C97-8A3E-463F-BCDB-20E7E246A209}" type="presParOf" srcId="{B9295DB9-877F-40AD-828B-1DC9DE3A8A5D}" destId="{AE3DA2B7-E498-41F6-99F7-F5CE34699751}" srcOrd="0" destOrd="0" presId="urn:microsoft.com/office/officeart/2005/8/layout/hierarchy1"/>
    <dgm:cxn modelId="{A481F291-8D8C-483B-9CC4-32F881FE2A35}" type="presParOf" srcId="{B9295DB9-877F-40AD-828B-1DC9DE3A8A5D}" destId="{33327147-6505-48FB-A99D-C406DFFFF12A}" srcOrd="1" destOrd="0" presId="urn:microsoft.com/office/officeart/2005/8/layout/hierarchy1"/>
    <dgm:cxn modelId="{2EB582E2-CE94-4592-9AC4-B415E9CA1788}" type="presParOf" srcId="{33327147-6505-48FB-A99D-C406DFFFF12A}" destId="{D66785A0-F9DA-4EED-A3AB-4752CE8DE1AE}" srcOrd="0" destOrd="0" presId="urn:microsoft.com/office/officeart/2005/8/layout/hierarchy1"/>
    <dgm:cxn modelId="{EE48D920-C472-4BFA-A660-DA9DFE77301A}" type="presParOf" srcId="{D66785A0-F9DA-4EED-A3AB-4752CE8DE1AE}" destId="{89182D9E-BE1E-4BE0-8D31-01B08AEC5432}" srcOrd="0" destOrd="0" presId="urn:microsoft.com/office/officeart/2005/8/layout/hierarchy1"/>
    <dgm:cxn modelId="{3755AF51-E924-49FB-B182-F97B4F3051B0}" type="presParOf" srcId="{D66785A0-F9DA-4EED-A3AB-4752CE8DE1AE}" destId="{F8D69A30-6074-4DE1-9648-72DFD817B364}" srcOrd="1" destOrd="0" presId="urn:microsoft.com/office/officeart/2005/8/layout/hierarchy1"/>
    <dgm:cxn modelId="{6E73F08D-02FF-420D-9A30-C549BA981E4D}" type="presParOf" srcId="{33327147-6505-48FB-A99D-C406DFFFF12A}" destId="{7BBD22B8-7C67-4DC4-B15B-6996BA726A60}" srcOrd="1" destOrd="0" presId="urn:microsoft.com/office/officeart/2005/8/layout/hierarchy1"/>
    <dgm:cxn modelId="{72780C75-AE33-43D9-8500-877D7D0C34BE}" type="presParOf" srcId="{7BBD22B8-7C67-4DC4-B15B-6996BA726A60}" destId="{D4ABE938-7D8C-4B54-8FA3-F85DD17EFB4A}" srcOrd="0" destOrd="0" presId="urn:microsoft.com/office/officeart/2005/8/layout/hierarchy1"/>
    <dgm:cxn modelId="{D015BA0F-9EC0-48AD-941A-BA5682809A7F}" type="presParOf" srcId="{7BBD22B8-7C67-4DC4-B15B-6996BA726A60}" destId="{5BDDAE15-0031-48D4-AD1D-D05ADB360A59}" srcOrd="1" destOrd="0" presId="urn:microsoft.com/office/officeart/2005/8/layout/hierarchy1"/>
    <dgm:cxn modelId="{D9072170-1F67-4806-B792-42C8026D84E0}" type="presParOf" srcId="{5BDDAE15-0031-48D4-AD1D-D05ADB360A59}" destId="{EB2FF36C-4C4F-438E-8D55-40F83111E949}" srcOrd="0" destOrd="0" presId="urn:microsoft.com/office/officeart/2005/8/layout/hierarchy1"/>
    <dgm:cxn modelId="{6FCE001E-9995-4708-A652-8F10A719C9D0}" type="presParOf" srcId="{EB2FF36C-4C4F-438E-8D55-40F83111E949}" destId="{0540FF68-E2C1-47EE-8474-DE5E4312E579}" srcOrd="0" destOrd="0" presId="urn:microsoft.com/office/officeart/2005/8/layout/hierarchy1"/>
    <dgm:cxn modelId="{E5570B61-D913-436C-BE40-91520F42399E}" type="presParOf" srcId="{EB2FF36C-4C4F-438E-8D55-40F83111E949}" destId="{0C076715-776A-42A4-AEF1-7D909C26E840}" srcOrd="1" destOrd="0" presId="urn:microsoft.com/office/officeart/2005/8/layout/hierarchy1"/>
    <dgm:cxn modelId="{BCE93E3D-350F-481E-80D7-1C76CE546D56}" type="presParOf" srcId="{5BDDAE15-0031-48D4-AD1D-D05ADB360A59}" destId="{3D769B21-ED74-4FC8-97F7-184470825406}" srcOrd="1" destOrd="0" presId="urn:microsoft.com/office/officeart/2005/8/layout/hierarchy1"/>
    <dgm:cxn modelId="{04C92318-AABF-4062-A070-1B01785CD8B2}" type="presParOf" srcId="{3D769B21-ED74-4FC8-97F7-184470825406}" destId="{9C86842E-DD13-4D4F-A00B-E49E43B0BEB7}" srcOrd="0" destOrd="0" presId="urn:microsoft.com/office/officeart/2005/8/layout/hierarchy1"/>
    <dgm:cxn modelId="{9B1CF82C-8C62-4601-87C1-4B8C1F205ADF}" type="presParOf" srcId="{3D769B21-ED74-4FC8-97F7-184470825406}" destId="{CFBE73D4-DF73-4706-B138-D6F7706D4760}" srcOrd="1" destOrd="0" presId="urn:microsoft.com/office/officeart/2005/8/layout/hierarchy1"/>
    <dgm:cxn modelId="{6E73FFB3-A416-4011-BA17-334E41CE1441}" type="presParOf" srcId="{CFBE73D4-DF73-4706-B138-D6F7706D4760}" destId="{13DEF2F4-D83C-4EA7-AB6D-222067CE9C40}" srcOrd="0" destOrd="0" presId="urn:microsoft.com/office/officeart/2005/8/layout/hierarchy1"/>
    <dgm:cxn modelId="{9B0ADB9B-664D-471B-B2A3-D0D63B679569}" type="presParOf" srcId="{13DEF2F4-D83C-4EA7-AB6D-222067CE9C40}" destId="{17CBCDFD-AE80-4123-9366-CA06DA8AB237}" srcOrd="0" destOrd="0" presId="urn:microsoft.com/office/officeart/2005/8/layout/hierarchy1"/>
    <dgm:cxn modelId="{E334FCC7-9506-4B6A-A00A-D3ADDE3F9705}" type="presParOf" srcId="{13DEF2F4-D83C-4EA7-AB6D-222067CE9C40}" destId="{E45DEF94-8C9D-46DB-AF24-B4E5BA0AF3D4}" srcOrd="1" destOrd="0" presId="urn:microsoft.com/office/officeart/2005/8/layout/hierarchy1"/>
    <dgm:cxn modelId="{1E879C6B-EB25-4FD8-807B-E601BC461737}" type="presParOf" srcId="{CFBE73D4-DF73-4706-B138-D6F7706D4760}" destId="{81AEBB8F-C189-48EB-BD53-82DC43D1D73C}" srcOrd="1" destOrd="0" presId="urn:microsoft.com/office/officeart/2005/8/layout/hierarchy1"/>
    <dgm:cxn modelId="{2BF7F358-5399-44E2-BEBA-DA0AB8D1A275}" type="presParOf" srcId="{7BBD22B8-7C67-4DC4-B15B-6996BA726A60}" destId="{0E23A36B-447F-45F7-946D-968C94248BD7}" srcOrd="2" destOrd="0" presId="urn:microsoft.com/office/officeart/2005/8/layout/hierarchy1"/>
    <dgm:cxn modelId="{1F6E483B-3566-4561-A96D-D91E86288E59}" type="presParOf" srcId="{7BBD22B8-7C67-4DC4-B15B-6996BA726A60}" destId="{C70D869B-524C-4CF0-A87F-1809FDB1EAD5}" srcOrd="3" destOrd="0" presId="urn:microsoft.com/office/officeart/2005/8/layout/hierarchy1"/>
    <dgm:cxn modelId="{F3F1FA37-5968-4A95-8DA8-5953A104CB9E}" type="presParOf" srcId="{C70D869B-524C-4CF0-A87F-1809FDB1EAD5}" destId="{E45B660A-61D7-4C9C-8BB3-FF91635FD244}" srcOrd="0" destOrd="0" presId="urn:microsoft.com/office/officeart/2005/8/layout/hierarchy1"/>
    <dgm:cxn modelId="{960EC810-B743-4B5B-903D-EB7068BA39EC}" type="presParOf" srcId="{E45B660A-61D7-4C9C-8BB3-FF91635FD244}" destId="{ECCBE24D-9184-417D-A0D7-479CED05BE05}" srcOrd="0" destOrd="0" presId="urn:microsoft.com/office/officeart/2005/8/layout/hierarchy1"/>
    <dgm:cxn modelId="{77CEE809-1503-4A7B-8EB6-2EDC86BD33AA}" type="presParOf" srcId="{E45B660A-61D7-4C9C-8BB3-FF91635FD244}" destId="{7F5BC073-88BB-4469-84F9-44942280D672}" srcOrd="1" destOrd="0" presId="urn:microsoft.com/office/officeart/2005/8/layout/hierarchy1"/>
    <dgm:cxn modelId="{3B7CCCD0-0970-4CFA-AC43-2CCE00C09980}" type="presParOf" srcId="{C70D869B-524C-4CF0-A87F-1809FDB1EAD5}" destId="{34E50413-2850-4CB4-AED8-64BDE94E3D38}" srcOrd="1" destOrd="0" presId="urn:microsoft.com/office/officeart/2005/8/layout/hierarchy1"/>
    <dgm:cxn modelId="{8E42F32B-6FD5-40B6-843A-E91954A96B66}" type="presParOf" srcId="{34E50413-2850-4CB4-AED8-64BDE94E3D38}" destId="{16584696-B9A1-48CC-ACE3-00C797FECBF0}" srcOrd="0" destOrd="0" presId="urn:microsoft.com/office/officeart/2005/8/layout/hierarchy1"/>
    <dgm:cxn modelId="{16F3A34E-14F0-414F-9A5A-72F2507E10F0}" type="presParOf" srcId="{34E50413-2850-4CB4-AED8-64BDE94E3D38}" destId="{5E1565B2-C712-480C-BC78-FCFD96B96381}" srcOrd="1" destOrd="0" presId="urn:microsoft.com/office/officeart/2005/8/layout/hierarchy1"/>
    <dgm:cxn modelId="{98CB66AE-EAE3-4C75-B86D-0CF350D85ECF}" type="presParOf" srcId="{5E1565B2-C712-480C-BC78-FCFD96B96381}" destId="{BBB056AC-FE90-4587-8A53-4B945110D996}" srcOrd="0" destOrd="0" presId="urn:microsoft.com/office/officeart/2005/8/layout/hierarchy1"/>
    <dgm:cxn modelId="{995386E8-0DC7-4AB9-BDF7-CE2A73B7ECA6}" type="presParOf" srcId="{BBB056AC-FE90-4587-8A53-4B945110D996}" destId="{0EC8CEF1-7800-43DB-9543-22E66D530896}" srcOrd="0" destOrd="0" presId="urn:microsoft.com/office/officeart/2005/8/layout/hierarchy1"/>
    <dgm:cxn modelId="{23D6E1C9-7AF7-410A-B53B-8FEFAA44B1C4}" type="presParOf" srcId="{BBB056AC-FE90-4587-8A53-4B945110D996}" destId="{F8E3458C-6318-4A54-9C17-1C411FEFCD67}" srcOrd="1" destOrd="0" presId="urn:microsoft.com/office/officeart/2005/8/layout/hierarchy1"/>
    <dgm:cxn modelId="{3C28C16B-A639-4B17-913B-716FBE31D6AF}" type="presParOf" srcId="{5E1565B2-C712-480C-BC78-FCFD96B96381}" destId="{AE4FA132-68CF-4D9F-BAA5-228597FC4158}" srcOrd="1" destOrd="0" presId="urn:microsoft.com/office/officeart/2005/8/layout/hierarchy1"/>
    <dgm:cxn modelId="{C5E57908-B098-4767-83FA-21A5DA29A9F1}" type="presParOf" srcId="{B9295DB9-877F-40AD-828B-1DC9DE3A8A5D}" destId="{253E4BBB-75E8-4C4C-8CE6-FF0B24206208}" srcOrd="2" destOrd="0" presId="urn:microsoft.com/office/officeart/2005/8/layout/hierarchy1"/>
    <dgm:cxn modelId="{4791B1E9-E52C-4F7D-9E58-54C2FBF85505}" type="presParOf" srcId="{B9295DB9-877F-40AD-828B-1DC9DE3A8A5D}" destId="{64298AE1-2169-4A68-9D3D-304F5C975102}" srcOrd="3" destOrd="0" presId="urn:microsoft.com/office/officeart/2005/8/layout/hierarchy1"/>
    <dgm:cxn modelId="{4C17F953-C9F0-4643-9937-1C835D62AAFB}" type="presParOf" srcId="{64298AE1-2169-4A68-9D3D-304F5C975102}" destId="{E0E6CF99-0093-4BF9-B35F-9665CC755751}" srcOrd="0" destOrd="0" presId="urn:microsoft.com/office/officeart/2005/8/layout/hierarchy1"/>
    <dgm:cxn modelId="{8067CFE5-84AC-46D3-B239-9D51707C5C6D}" type="presParOf" srcId="{E0E6CF99-0093-4BF9-B35F-9665CC755751}" destId="{B9125E4C-50E4-4E43-B18F-79FC3CAEAA28}" srcOrd="0" destOrd="0" presId="urn:microsoft.com/office/officeart/2005/8/layout/hierarchy1"/>
    <dgm:cxn modelId="{02B386C9-73B0-4C9D-A116-37E605CD2386}" type="presParOf" srcId="{E0E6CF99-0093-4BF9-B35F-9665CC755751}" destId="{035FA825-4CE2-49ED-9BC1-157D251F87FA}" srcOrd="1" destOrd="0" presId="urn:microsoft.com/office/officeart/2005/8/layout/hierarchy1"/>
    <dgm:cxn modelId="{44C7BF85-81F8-4EC0-B99E-A3E6C872C636}" type="presParOf" srcId="{64298AE1-2169-4A68-9D3D-304F5C975102}" destId="{22C3C0E6-0754-4569-AC09-016C5A789E12}" srcOrd="1" destOrd="0" presId="urn:microsoft.com/office/officeart/2005/8/layout/hierarchy1"/>
    <dgm:cxn modelId="{EEF658B1-E743-43E9-83D8-0E2C59E0AB46}" type="presParOf" srcId="{22C3C0E6-0754-4569-AC09-016C5A789E12}" destId="{0AD16585-2B1B-449B-B506-83D70404BA33}" srcOrd="0" destOrd="0" presId="urn:microsoft.com/office/officeart/2005/8/layout/hierarchy1"/>
    <dgm:cxn modelId="{9604E739-58A7-46D9-A793-4719DF9D9408}" type="presParOf" srcId="{22C3C0E6-0754-4569-AC09-016C5A789E12}" destId="{5D6E75DC-95BC-44E6-B26B-C8046B3C726D}" srcOrd="1" destOrd="0" presId="urn:microsoft.com/office/officeart/2005/8/layout/hierarchy1"/>
    <dgm:cxn modelId="{A66ED6D9-CB6A-4F32-B339-65EE6B187AD9}" type="presParOf" srcId="{5D6E75DC-95BC-44E6-B26B-C8046B3C726D}" destId="{443FDCBB-8F2F-4555-8A24-40BBF44AF227}" srcOrd="0" destOrd="0" presId="urn:microsoft.com/office/officeart/2005/8/layout/hierarchy1"/>
    <dgm:cxn modelId="{967B6736-2544-4494-AB1F-84ECB4CA7C5D}" type="presParOf" srcId="{443FDCBB-8F2F-4555-8A24-40BBF44AF227}" destId="{5573BE82-A383-430A-B8E6-3378037F9F82}" srcOrd="0" destOrd="0" presId="urn:microsoft.com/office/officeart/2005/8/layout/hierarchy1"/>
    <dgm:cxn modelId="{C53B932A-1278-4F58-B3A3-93B1965FB86D}" type="presParOf" srcId="{443FDCBB-8F2F-4555-8A24-40BBF44AF227}" destId="{ED2FF9B9-8FD1-4F62-9961-5EF30E646EFD}" srcOrd="1" destOrd="0" presId="urn:microsoft.com/office/officeart/2005/8/layout/hierarchy1"/>
    <dgm:cxn modelId="{3A0E0BD9-D2AE-4419-BA2A-DE8BE5F49F6B}" type="presParOf" srcId="{5D6E75DC-95BC-44E6-B26B-C8046B3C726D}" destId="{635E131A-0613-485A-B197-4C586C8559EA}" srcOrd="1" destOrd="0" presId="urn:microsoft.com/office/officeart/2005/8/layout/hierarchy1"/>
    <dgm:cxn modelId="{61D90B1D-1C7E-43C1-B0F9-EBD863CDF15B}" type="presParOf" srcId="{635E131A-0613-485A-B197-4C586C8559EA}" destId="{A3A27B77-2E79-4044-A8FC-9088EE84E834}" srcOrd="0" destOrd="0" presId="urn:microsoft.com/office/officeart/2005/8/layout/hierarchy1"/>
    <dgm:cxn modelId="{5DE5E4C3-94A2-48C3-BDEE-36AE8DF14F44}" type="presParOf" srcId="{635E131A-0613-485A-B197-4C586C8559EA}" destId="{1749A4CA-9B32-47C3-9FB3-DDC82E8A06F9}" srcOrd="1" destOrd="0" presId="urn:microsoft.com/office/officeart/2005/8/layout/hierarchy1"/>
    <dgm:cxn modelId="{28ADF43F-50B3-4B4F-BEBC-70F08672C4FD}" type="presParOf" srcId="{1749A4CA-9B32-47C3-9FB3-DDC82E8A06F9}" destId="{46B39C8D-4A5E-4C69-8F22-1193AB9C1815}" srcOrd="0" destOrd="0" presId="urn:microsoft.com/office/officeart/2005/8/layout/hierarchy1"/>
    <dgm:cxn modelId="{20999C7C-2721-4F7C-924B-756F019C3454}" type="presParOf" srcId="{46B39C8D-4A5E-4C69-8F22-1193AB9C1815}" destId="{A24CFF30-466E-4C32-9863-4F16F284237E}" srcOrd="0" destOrd="0" presId="urn:microsoft.com/office/officeart/2005/8/layout/hierarchy1"/>
    <dgm:cxn modelId="{9B48BF0E-CA94-4A68-B77B-69745F0AAEA1}" type="presParOf" srcId="{46B39C8D-4A5E-4C69-8F22-1193AB9C1815}" destId="{2C3A1811-E853-4F22-94FD-073E3077AAA1}" srcOrd="1" destOrd="0" presId="urn:microsoft.com/office/officeart/2005/8/layout/hierarchy1"/>
    <dgm:cxn modelId="{4576ACEB-D29D-43AF-8BFC-BED7A930319F}" type="presParOf" srcId="{1749A4CA-9B32-47C3-9FB3-DDC82E8A06F9}" destId="{4C4ADB9B-7555-429B-B48B-50DC4236683B}" srcOrd="1" destOrd="0" presId="urn:microsoft.com/office/officeart/2005/8/layout/hierarchy1"/>
    <dgm:cxn modelId="{58A1347D-845B-494A-8DEC-1CB0BE45AF54}" type="presParOf" srcId="{5AE77C23-B427-4925-BD67-DC3EE9FB872A}" destId="{89D59660-8A2E-4740-84C5-7DACCE2D54B7}" srcOrd="2" destOrd="0" presId="urn:microsoft.com/office/officeart/2005/8/layout/hierarchy1"/>
    <dgm:cxn modelId="{9FDBF3F4-33B6-402F-BE69-CF08153DC134}" type="presParOf" srcId="{5AE77C23-B427-4925-BD67-DC3EE9FB872A}" destId="{5E2E7520-46FE-4DA0-A308-D63397B56375}" srcOrd="3" destOrd="0" presId="urn:microsoft.com/office/officeart/2005/8/layout/hierarchy1"/>
    <dgm:cxn modelId="{D15E8FA5-1CD5-47BA-9C9D-4928CEDD4AB1}" type="presParOf" srcId="{5E2E7520-46FE-4DA0-A308-D63397B56375}" destId="{F9187713-5343-4AAF-BC6D-E389FBC85A72}" srcOrd="0" destOrd="0" presId="urn:microsoft.com/office/officeart/2005/8/layout/hierarchy1"/>
    <dgm:cxn modelId="{F263277C-0A23-41E7-9423-829363845F75}" type="presParOf" srcId="{F9187713-5343-4AAF-BC6D-E389FBC85A72}" destId="{49206587-FC6F-4609-8F9F-4E15192EEA62}" srcOrd="0" destOrd="0" presId="urn:microsoft.com/office/officeart/2005/8/layout/hierarchy1"/>
    <dgm:cxn modelId="{EC840EC6-7CD0-4A2C-8148-7E6209D1C7EE}" type="presParOf" srcId="{F9187713-5343-4AAF-BC6D-E389FBC85A72}" destId="{AEC25141-B749-4E10-828C-B0FF057E8F49}" srcOrd="1" destOrd="0" presId="urn:microsoft.com/office/officeart/2005/8/layout/hierarchy1"/>
    <dgm:cxn modelId="{32B8BE6A-6803-4D50-8141-ABF463550C1A}" type="presParOf" srcId="{5E2E7520-46FE-4DA0-A308-D63397B56375}" destId="{C873BC5B-108C-4EFF-AE74-55B44C55E4B0}" srcOrd="1" destOrd="0" presId="urn:microsoft.com/office/officeart/2005/8/layout/hierarchy1"/>
    <dgm:cxn modelId="{7E98E0DE-088C-40B7-9693-E3027413DB04}" type="presParOf" srcId="{C873BC5B-108C-4EFF-AE74-55B44C55E4B0}" destId="{FDD752DF-14DA-40C5-B574-F76018172546}" srcOrd="0" destOrd="0" presId="urn:microsoft.com/office/officeart/2005/8/layout/hierarchy1"/>
    <dgm:cxn modelId="{581D45D6-B237-4DE2-A9EC-BCDD433E96D1}" type="presParOf" srcId="{C873BC5B-108C-4EFF-AE74-55B44C55E4B0}" destId="{EE179434-88A6-47E3-B940-267032547B1E}" srcOrd="1" destOrd="0" presId="urn:microsoft.com/office/officeart/2005/8/layout/hierarchy1"/>
    <dgm:cxn modelId="{68A712D5-E7FB-4F04-9747-54404485E93E}" type="presParOf" srcId="{EE179434-88A6-47E3-B940-267032547B1E}" destId="{0FD908C2-DABB-45DA-A00F-7651D115E815}" srcOrd="0" destOrd="0" presId="urn:microsoft.com/office/officeart/2005/8/layout/hierarchy1"/>
    <dgm:cxn modelId="{5584371C-3E5A-45C2-BF32-52D5A044750B}" type="presParOf" srcId="{0FD908C2-DABB-45DA-A00F-7651D115E815}" destId="{8F90729F-CC64-46DD-8836-3048E15E8748}" srcOrd="0" destOrd="0" presId="urn:microsoft.com/office/officeart/2005/8/layout/hierarchy1"/>
    <dgm:cxn modelId="{9149F349-D9C0-48B6-9097-780F846B9437}" type="presParOf" srcId="{0FD908C2-DABB-45DA-A00F-7651D115E815}" destId="{79DD76F3-4C39-4318-8EC2-79F272DD1AF2}" srcOrd="1" destOrd="0" presId="urn:microsoft.com/office/officeart/2005/8/layout/hierarchy1"/>
    <dgm:cxn modelId="{0E7A8221-2EB7-4AEC-81D2-386A0D353959}" type="presParOf" srcId="{EE179434-88A6-47E3-B940-267032547B1E}" destId="{DB69125E-54D2-4912-89F2-5D5EE4208B4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FC55D1D-8620-4AE7-9465-A13F87EB537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6C2BFAF-F322-43DD-BEE3-9C9D5E264267}">
      <dgm:prSet phldrT="[Text]" custT="1"/>
      <dgm:spPr>
        <a:solidFill>
          <a:schemeClr val="accent5">
            <a:lumMod val="20000"/>
            <a:lumOff val="80000"/>
            <a:alpha val="90000"/>
          </a:schemeClr>
        </a:solidFill>
      </dgm:spPr>
      <dgm:t>
        <a:bodyPr/>
        <a:lstStyle/>
        <a:p>
          <a:r>
            <a:rPr lang="en-US" sz="1000" dirty="0"/>
            <a:t>FSA Eligible applying only to PRD (no FTCs applied towards RRC/HC)</a:t>
          </a:r>
        </a:p>
      </dgm:t>
    </dgm:pt>
    <dgm:pt modelId="{F4A2689A-73B1-42E3-9756-3C1D89DC2CE0}" type="parTrans" cxnId="{8D5A78A3-F59A-4E1C-BD0F-894029C374A6}">
      <dgm:prSet/>
      <dgm:spPr/>
      <dgm:t>
        <a:bodyPr/>
        <a:lstStyle/>
        <a:p>
          <a:endParaRPr lang="en-US" sz="2000"/>
        </a:p>
      </dgm:t>
    </dgm:pt>
    <dgm:pt modelId="{4387F2FC-C855-47A4-BF69-8FD52041EAC7}" type="sibTrans" cxnId="{8D5A78A3-F59A-4E1C-BD0F-894029C374A6}">
      <dgm:prSet/>
      <dgm:spPr/>
      <dgm:t>
        <a:bodyPr/>
        <a:lstStyle/>
        <a:p>
          <a:endParaRPr lang="en-US" sz="2000"/>
        </a:p>
      </dgm:t>
    </dgm:pt>
    <dgm:pt modelId="{E01642EF-29EE-445B-A50D-FA9CDA74D2F4}" type="asst">
      <dgm:prSet phldrT="[Text]" custT="1"/>
      <dgm:spPr/>
      <dgm:t>
        <a:bodyPr/>
        <a:lstStyle/>
        <a:p>
          <a:r>
            <a:rPr lang="en-US" sz="1000"/>
            <a:t>Has Detainer or Pending Charges</a:t>
          </a:r>
        </a:p>
      </dgm:t>
    </dgm:pt>
    <dgm:pt modelId="{47BE312F-DD24-415B-9AC1-245CBC9FD2A0}" type="parTrans" cxnId="{AA2CE3E9-E8AC-4D4E-9953-C8500CC65081}">
      <dgm:prSet/>
      <dgm:spPr/>
      <dgm:t>
        <a:bodyPr/>
        <a:lstStyle/>
        <a:p>
          <a:endParaRPr lang="en-US" sz="2000"/>
        </a:p>
      </dgm:t>
    </dgm:pt>
    <dgm:pt modelId="{06D8DB60-33D3-4DFE-B4BA-F8408FEB0FBF}" type="sibTrans" cxnId="{AA2CE3E9-E8AC-4D4E-9953-C8500CC65081}">
      <dgm:prSet/>
      <dgm:spPr/>
      <dgm:t>
        <a:bodyPr/>
        <a:lstStyle/>
        <a:p>
          <a:endParaRPr lang="en-US" sz="2000"/>
        </a:p>
      </dgm:t>
    </dgm:pt>
    <dgm:pt modelId="{4B23ED78-B99E-47B7-9EA5-47355EE0A234}" type="asst">
      <dgm:prSet custT="1"/>
      <dgm:spPr/>
      <dgm:t>
        <a:bodyPr/>
        <a:lstStyle/>
        <a:p>
          <a:r>
            <a:rPr lang="en-US" sz="1000"/>
            <a:t>No Pending Charges or Detainer</a:t>
          </a:r>
        </a:p>
      </dgm:t>
    </dgm:pt>
    <dgm:pt modelId="{A39C9B97-3174-49B7-A980-2E3C0B39FA46}" type="parTrans" cxnId="{4B3DE3A4-3319-4268-8573-347949EE38A2}">
      <dgm:prSet/>
      <dgm:spPr/>
      <dgm:t>
        <a:bodyPr/>
        <a:lstStyle/>
        <a:p>
          <a:endParaRPr lang="en-US" sz="2000"/>
        </a:p>
      </dgm:t>
    </dgm:pt>
    <dgm:pt modelId="{6371E0F1-B499-480F-ADB7-51722A58D23E}" type="sibTrans" cxnId="{4B3DE3A4-3319-4268-8573-347949EE38A2}">
      <dgm:prSet/>
      <dgm:spPr/>
      <dgm:t>
        <a:bodyPr/>
        <a:lstStyle/>
        <a:p>
          <a:endParaRPr lang="en-US" sz="2000"/>
        </a:p>
      </dgm:t>
    </dgm:pt>
    <dgm:pt modelId="{69672219-0A70-4AA3-89ED-4A518CA3108E}">
      <dgm:prSet custT="1"/>
      <dgm:spPr/>
      <dgm:t>
        <a:bodyPr/>
        <a:lstStyle/>
        <a:p>
          <a:r>
            <a:rPr lang="en-US" sz="1000" dirty="0"/>
            <a:t>Review under SCA and document in exclusion memo to Warden</a:t>
          </a:r>
        </a:p>
      </dgm:t>
    </dgm:pt>
    <dgm:pt modelId="{0F13E414-5544-4566-B31F-F09462BAE8D0}" type="parTrans" cxnId="{4867214C-BAD7-4656-A743-EA208EEEB98F}">
      <dgm:prSet/>
      <dgm:spPr/>
      <dgm:t>
        <a:bodyPr/>
        <a:lstStyle/>
        <a:p>
          <a:endParaRPr lang="en-US" sz="2000"/>
        </a:p>
      </dgm:t>
    </dgm:pt>
    <dgm:pt modelId="{BACACBDD-C3CD-4208-9BCF-B063C4394615}" type="sibTrans" cxnId="{4867214C-BAD7-4656-A743-EA208EEEB98F}">
      <dgm:prSet/>
      <dgm:spPr/>
      <dgm:t>
        <a:bodyPr/>
        <a:lstStyle/>
        <a:p>
          <a:endParaRPr lang="en-US" sz="2000"/>
        </a:p>
      </dgm:t>
    </dgm:pt>
    <dgm:pt modelId="{289B2CF8-44C1-4893-B5AA-97B725850E3C}">
      <dgm:prSet custT="1"/>
      <dgm:spPr/>
      <dgm:t>
        <a:bodyPr/>
        <a:lstStyle/>
        <a:p>
          <a:r>
            <a:rPr lang="en-US" sz="1000"/>
            <a:t>Review inmate under SCA and HC complete RRC Referral for SCA only</a:t>
          </a:r>
        </a:p>
      </dgm:t>
    </dgm:pt>
    <dgm:pt modelId="{19BE0169-99E9-4CB4-889D-40311276224F}" type="parTrans" cxnId="{5E86A3D3-6EF8-412F-9800-A1BCC983A4CA}">
      <dgm:prSet/>
      <dgm:spPr/>
      <dgm:t>
        <a:bodyPr/>
        <a:lstStyle/>
        <a:p>
          <a:endParaRPr lang="en-US" sz="2000"/>
        </a:p>
      </dgm:t>
    </dgm:pt>
    <dgm:pt modelId="{E00C0F8D-D8CA-4269-9F2E-0C1E68F6ADB5}" type="sibTrans" cxnId="{5E86A3D3-6EF8-412F-9800-A1BCC983A4CA}">
      <dgm:prSet/>
      <dgm:spPr/>
      <dgm:t>
        <a:bodyPr/>
        <a:lstStyle/>
        <a:p>
          <a:endParaRPr lang="en-US" sz="2000"/>
        </a:p>
      </dgm:t>
    </dgm:pt>
    <dgm:pt modelId="{283A1D66-4354-4398-AB3A-BCEA89F6FA0A}" type="pres">
      <dgm:prSet presAssocID="{4FC55D1D-8620-4AE7-9465-A13F87EB5375}" presName="hierChild1" presStyleCnt="0">
        <dgm:presLayoutVars>
          <dgm:chPref val="1"/>
          <dgm:dir/>
          <dgm:animOne val="branch"/>
          <dgm:animLvl val="lvl"/>
          <dgm:resizeHandles/>
        </dgm:presLayoutVars>
      </dgm:prSet>
      <dgm:spPr/>
    </dgm:pt>
    <dgm:pt modelId="{BE82B634-3807-4FA2-84D1-D1B64041B48F}" type="pres">
      <dgm:prSet presAssocID="{46C2BFAF-F322-43DD-BEE3-9C9D5E264267}" presName="hierRoot1" presStyleCnt="0"/>
      <dgm:spPr/>
    </dgm:pt>
    <dgm:pt modelId="{51F011CC-3E89-450F-ADA8-C56AB27053D3}" type="pres">
      <dgm:prSet presAssocID="{46C2BFAF-F322-43DD-BEE3-9C9D5E264267}" presName="composite" presStyleCnt="0"/>
      <dgm:spPr/>
    </dgm:pt>
    <dgm:pt modelId="{40528971-FF4B-4120-B9DA-D2920317AB2A}" type="pres">
      <dgm:prSet presAssocID="{46C2BFAF-F322-43DD-BEE3-9C9D5E264267}" presName="background" presStyleLbl="node0" presStyleIdx="0" presStyleCnt="1"/>
      <dgm:spPr/>
    </dgm:pt>
    <dgm:pt modelId="{69347F3D-DB3C-428E-B6C9-4D2FDD3307DE}" type="pres">
      <dgm:prSet presAssocID="{46C2BFAF-F322-43DD-BEE3-9C9D5E264267}" presName="text" presStyleLbl="fgAcc0" presStyleIdx="0" presStyleCnt="1" custScaleX="275589" custScaleY="127204" custLinFactNeighborX="-17072" custLinFactNeighborY="-19396">
        <dgm:presLayoutVars>
          <dgm:chPref val="3"/>
        </dgm:presLayoutVars>
      </dgm:prSet>
      <dgm:spPr/>
    </dgm:pt>
    <dgm:pt modelId="{5AE77C23-B427-4925-BD67-DC3EE9FB872A}" type="pres">
      <dgm:prSet presAssocID="{46C2BFAF-F322-43DD-BEE3-9C9D5E264267}" presName="hierChild2" presStyleCnt="0"/>
      <dgm:spPr/>
    </dgm:pt>
    <dgm:pt modelId="{FCD0BB3D-37DD-43AC-9DCA-334FB9A5C62C}" type="pres">
      <dgm:prSet presAssocID="{47BE312F-DD24-415B-9AC1-245CBC9FD2A0}" presName="Name10" presStyleLbl="parChTrans1D2" presStyleIdx="0" presStyleCnt="2"/>
      <dgm:spPr/>
    </dgm:pt>
    <dgm:pt modelId="{BCEC17DC-A01F-453A-93B8-7062A2D12895}" type="pres">
      <dgm:prSet presAssocID="{E01642EF-29EE-445B-A50D-FA9CDA74D2F4}" presName="hierRoot2" presStyleCnt="0"/>
      <dgm:spPr/>
    </dgm:pt>
    <dgm:pt modelId="{F756677B-9332-4675-9852-BC14E30B0689}" type="pres">
      <dgm:prSet presAssocID="{E01642EF-29EE-445B-A50D-FA9CDA74D2F4}" presName="composite2" presStyleCnt="0"/>
      <dgm:spPr/>
    </dgm:pt>
    <dgm:pt modelId="{1573A0A7-08C7-428A-A428-7FCB59FD9CFA}" type="pres">
      <dgm:prSet presAssocID="{E01642EF-29EE-445B-A50D-FA9CDA74D2F4}" presName="background2" presStyleLbl="asst1" presStyleIdx="0" presStyleCnt="2"/>
      <dgm:spPr/>
    </dgm:pt>
    <dgm:pt modelId="{0ED23DBB-AB79-4AEB-AA45-4F9F775522F6}" type="pres">
      <dgm:prSet presAssocID="{E01642EF-29EE-445B-A50D-FA9CDA74D2F4}" presName="text2" presStyleLbl="fgAcc2" presStyleIdx="0" presStyleCnt="2" custScaleX="140104" custScaleY="89643" custLinFactNeighborX="-40209" custLinFactNeighborY="-25329">
        <dgm:presLayoutVars>
          <dgm:chPref val="3"/>
        </dgm:presLayoutVars>
      </dgm:prSet>
      <dgm:spPr/>
    </dgm:pt>
    <dgm:pt modelId="{A88188CD-FEB8-4748-AC86-4E4CBE612A29}" type="pres">
      <dgm:prSet presAssocID="{E01642EF-29EE-445B-A50D-FA9CDA74D2F4}" presName="hierChild3" presStyleCnt="0"/>
      <dgm:spPr/>
    </dgm:pt>
    <dgm:pt modelId="{04D5BC3D-CD67-424D-9538-B3FEA06170A9}" type="pres">
      <dgm:prSet presAssocID="{0F13E414-5544-4566-B31F-F09462BAE8D0}" presName="Name17" presStyleLbl="parChTrans1D3" presStyleIdx="0" presStyleCnt="2"/>
      <dgm:spPr/>
    </dgm:pt>
    <dgm:pt modelId="{0456F3E5-0BE0-4EDD-B034-E8CD0C72A8E2}" type="pres">
      <dgm:prSet presAssocID="{69672219-0A70-4AA3-89ED-4A518CA3108E}" presName="hierRoot3" presStyleCnt="0"/>
      <dgm:spPr/>
    </dgm:pt>
    <dgm:pt modelId="{34036965-4BE1-43DB-9368-9B1CDED39134}" type="pres">
      <dgm:prSet presAssocID="{69672219-0A70-4AA3-89ED-4A518CA3108E}" presName="composite3" presStyleCnt="0"/>
      <dgm:spPr/>
    </dgm:pt>
    <dgm:pt modelId="{A5DD86B6-D2D7-4E6E-8716-8C4C27D6B899}" type="pres">
      <dgm:prSet presAssocID="{69672219-0A70-4AA3-89ED-4A518CA3108E}" presName="background3" presStyleLbl="node3" presStyleIdx="0" presStyleCnt="2"/>
      <dgm:spPr/>
    </dgm:pt>
    <dgm:pt modelId="{287822BF-7698-4087-AB02-F3850EFF1325}" type="pres">
      <dgm:prSet presAssocID="{69672219-0A70-4AA3-89ED-4A518CA3108E}" presName="text3" presStyleLbl="fgAcc3" presStyleIdx="0" presStyleCnt="2" custScaleX="188594" custScaleY="124584" custLinFactNeighborX="-29295" custLinFactNeighborY="-30756">
        <dgm:presLayoutVars>
          <dgm:chPref val="3"/>
        </dgm:presLayoutVars>
      </dgm:prSet>
      <dgm:spPr/>
    </dgm:pt>
    <dgm:pt modelId="{31043AAE-2FBA-47AE-9288-B29ADEFCD622}" type="pres">
      <dgm:prSet presAssocID="{69672219-0A70-4AA3-89ED-4A518CA3108E}" presName="hierChild4" presStyleCnt="0"/>
      <dgm:spPr/>
    </dgm:pt>
    <dgm:pt modelId="{89D59660-8A2E-4740-84C5-7DACCE2D54B7}" type="pres">
      <dgm:prSet presAssocID="{A39C9B97-3174-49B7-A980-2E3C0B39FA46}" presName="Name10" presStyleLbl="parChTrans1D2" presStyleIdx="1" presStyleCnt="2"/>
      <dgm:spPr/>
    </dgm:pt>
    <dgm:pt modelId="{5E2E7520-46FE-4DA0-A308-D63397B56375}" type="pres">
      <dgm:prSet presAssocID="{4B23ED78-B99E-47B7-9EA5-47355EE0A234}" presName="hierRoot2" presStyleCnt="0"/>
      <dgm:spPr/>
    </dgm:pt>
    <dgm:pt modelId="{F9187713-5343-4AAF-BC6D-E389FBC85A72}" type="pres">
      <dgm:prSet presAssocID="{4B23ED78-B99E-47B7-9EA5-47355EE0A234}" presName="composite2" presStyleCnt="0"/>
      <dgm:spPr/>
    </dgm:pt>
    <dgm:pt modelId="{49206587-FC6F-4609-8F9F-4E15192EEA62}" type="pres">
      <dgm:prSet presAssocID="{4B23ED78-B99E-47B7-9EA5-47355EE0A234}" presName="background2" presStyleLbl="asst1" presStyleIdx="1" presStyleCnt="2"/>
      <dgm:spPr/>
    </dgm:pt>
    <dgm:pt modelId="{AEC25141-B749-4E10-828C-B0FF057E8F49}" type="pres">
      <dgm:prSet presAssocID="{4B23ED78-B99E-47B7-9EA5-47355EE0A234}" presName="text2" presStyleLbl="fgAcc2" presStyleIdx="1" presStyleCnt="2" custScaleX="132829" custScaleY="84096" custLinFactNeighborX="-5842" custLinFactNeighborY="-36986">
        <dgm:presLayoutVars>
          <dgm:chPref val="3"/>
        </dgm:presLayoutVars>
      </dgm:prSet>
      <dgm:spPr/>
    </dgm:pt>
    <dgm:pt modelId="{C873BC5B-108C-4EFF-AE74-55B44C55E4B0}" type="pres">
      <dgm:prSet presAssocID="{4B23ED78-B99E-47B7-9EA5-47355EE0A234}" presName="hierChild3" presStyleCnt="0"/>
      <dgm:spPr/>
    </dgm:pt>
    <dgm:pt modelId="{FDD752DF-14DA-40C5-B574-F76018172546}" type="pres">
      <dgm:prSet presAssocID="{19BE0169-99E9-4CB4-889D-40311276224F}" presName="Name17" presStyleLbl="parChTrans1D3" presStyleIdx="1" presStyleCnt="2"/>
      <dgm:spPr/>
    </dgm:pt>
    <dgm:pt modelId="{EE179434-88A6-47E3-B940-267032547B1E}" type="pres">
      <dgm:prSet presAssocID="{289B2CF8-44C1-4893-B5AA-97B725850E3C}" presName="hierRoot3" presStyleCnt="0"/>
      <dgm:spPr/>
    </dgm:pt>
    <dgm:pt modelId="{0FD908C2-DABB-45DA-A00F-7651D115E815}" type="pres">
      <dgm:prSet presAssocID="{289B2CF8-44C1-4893-B5AA-97B725850E3C}" presName="composite3" presStyleCnt="0"/>
      <dgm:spPr/>
    </dgm:pt>
    <dgm:pt modelId="{8F90729F-CC64-46DD-8836-3048E15E8748}" type="pres">
      <dgm:prSet presAssocID="{289B2CF8-44C1-4893-B5AA-97B725850E3C}" presName="background3" presStyleLbl="node3" presStyleIdx="1" presStyleCnt="2"/>
      <dgm:spPr/>
    </dgm:pt>
    <dgm:pt modelId="{79DD76F3-4C39-4318-8EC2-79F272DD1AF2}" type="pres">
      <dgm:prSet presAssocID="{289B2CF8-44C1-4893-B5AA-97B725850E3C}" presName="text3" presStyleLbl="fgAcc3" presStyleIdx="1" presStyleCnt="2" custScaleX="176402" custScaleY="116558" custLinFactNeighborX="4902" custLinFactNeighborY="-50293">
        <dgm:presLayoutVars>
          <dgm:chPref val="3"/>
        </dgm:presLayoutVars>
      </dgm:prSet>
      <dgm:spPr/>
    </dgm:pt>
    <dgm:pt modelId="{DB69125E-54D2-4912-89F2-5D5EE4208B47}" type="pres">
      <dgm:prSet presAssocID="{289B2CF8-44C1-4893-B5AA-97B725850E3C}" presName="hierChild4" presStyleCnt="0"/>
      <dgm:spPr/>
    </dgm:pt>
  </dgm:ptLst>
  <dgm:cxnLst>
    <dgm:cxn modelId="{A4785C1C-390E-4661-91A2-E053BEC200BB}" type="presOf" srcId="{E01642EF-29EE-445B-A50D-FA9CDA74D2F4}" destId="{0ED23DBB-AB79-4AEB-AA45-4F9F775522F6}" srcOrd="0" destOrd="0" presId="urn:microsoft.com/office/officeart/2005/8/layout/hierarchy1"/>
    <dgm:cxn modelId="{45B0C71D-4C0E-4FA3-B7FC-34643E5565C7}" type="presOf" srcId="{289B2CF8-44C1-4893-B5AA-97B725850E3C}" destId="{79DD76F3-4C39-4318-8EC2-79F272DD1AF2}" srcOrd="0" destOrd="0" presId="urn:microsoft.com/office/officeart/2005/8/layout/hierarchy1"/>
    <dgm:cxn modelId="{4367FF69-C4F8-4ED1-91D2-62741B48AE2B}" type="presOf" srcId="{A39C9B97-3174-49B7-A980-2E3C0B39FA46}" destId="{89D59660-8A2E-4740-84C5-7DACCE2D54B7}" srcOrd="0" destOrd="0" presId="urn:microsoft.com/office/officeart/2005/8/layout/hierarchy1"/>
    <dgm:cxn modelId="{4867214C-BAD7-4656-A743-EA208EEEB98F}" srcId="{E01642EF-29EE-445B-A50D-FA9CDA74D2F4}" destId="{69672219-0A70-4AA3-89ED-4A518CA3108E}" srcOrd="0" destOrd="0" parTransId="{0F13E414-5544-4566-B31F-F09462BAE8D0}" sibTransId="{BACACBDD-C3CD-4208-9BCF-B063C4394615}"/>
    <dgm:cxn modelId="{269C4F6C-5A18-4AFF-93B1-5BF47E79B2B6}" type="presOf" srcId="{19BE0169-99E9-4CB4-889D-40311276224F}" destId="{FDD752DF-14DA-40C5-B574-F76018172546}" srcOrd="0" destOrd="0" presId="urn:microsoft.com/office/officeart/2005/8/layout/hierarchy1"/>
    <dgm:cxn modelId="{4A25954D-AFBF-462A-9947-C2EA98FB8A55}" type="presOf" srcId="{4B23ED78-B99E-47B7-9EA5-47355EE0A234}" destId="{AEC25141-B749-4E10-828C-B0FF057E8F49}" srcOrd="0" destOrd="0" presId="urn:microsoft.com/office/officeart/2005/8/layout/hierarchy1"/>
    <dgm:cxn modelId="{CD016D96-011C-431C-A976-14C330E98887}" type="presOf" srcId="{46C2BFAF-F322-43DD-BEE3-9C9D5E264267}" destId="{69347F3D-DB3C-428E-B6C9-4D2FDD3307DE}" srcOrd="0" destOrd="0" presId="urn:microsoft.com/office/officeart/2005/8/layout/hierarchy1"/>
    <dgm:cxn modelId="{8D5A78A3-F59A-4E1C-BD0F-894029C374A6}" srcId="{4FC55D1D-8620-4AE7-9465-A13F87EB5375}" destId="{46C2BFAF-F322-43DD-BEE3-9C9D5E264267}" srcOrd="0" destOrd="0" parTransId="{F4A2689A-73B1-42E3-9756-3C1D89DC2CE0}" sibTransId="{4387F2FC-C855-47A4-BF69-8FD52041EAC7}"/>
    <dgm:cxn modelId="{4B3DE3A4-3319-4268-8573-347949EE38A2}" srcId="{46C2BFAF-F322-43DD-BEE3-9C9D5E264267}" destId="{4B23ED78-B99E-47B7-9EA5-47355EE0A234}" srcOrd="1" destOrd="0" parTransId="{A39C9B97-3174-49B7-A980-2E3C0B39FA46}" sibTransId="{6371E0F1-B499-480F-ADB7-51722A58D23E}"/>
    <dgm:cxn modelId="{5E86A3D3-6EF8-412F-9800-A1BCC983A4CA}" srcId="{4B23ED78-B99E-47B7-9EA5-47355EE0A234}" destId="{289B2CF8-44C1-4893-B5AA-97B725850E3C}" srcOrd="0" destOrd="0" parTransId="{19BE0169-99E9-4CB4-889D-40311276224F}" sibTransId="{E00C0F8D-D8CA-4269-9F2E-0C1E68F6ADB5}"/>
    <dgm:cxn modelId="{24D891E3-F951-430B-B1CB-08A922676F43}" type="presOf" srcId="{69672219-0A70-4AA3-89ED-4A518CA3108E}" destId="{287822BF-7698-4087-AB02-F3850EFF1325}" srcOrd="0" destOrd="0" presId="urn:microsoft.com/office/officeart/2005/8/layout/hierarchy1"/>
    <dgm:cxn modelId="{AA2CE3E9-E8AC-4D4E-9953-C8500CC65081}" srcId="{46C2BFAF-F322-43DD-BEE3-9C9D5E264267}" destId="{E01642EF-29EE-445B-A50D-FA9CDA74D2F4}" srcOrd="0" destOrd="0" parTransId="{47BE312F-DD24-415B-9AC1-245CBC9FD2A0}" sibTransId="{06D8DB60-33D3-4DFE-B4BA-F8408FEB0FBF}"/>
    <dgm:cxn modelId="{AE4AA8F4-F1C3-4908-8F08-D132B3918783}" type="presOf" srcId="{0F13E414-5544-4566-B31F-F09462BAE8D0}" destId="{04D5BC3D-CD67-424D-9538-B3FEA06170A9}" srcOrd="0" destOrd="0" presId="urn:microsoft.com/office/officeart/2005/8/layout/hierarchy1"/>
    <dgm:cxn modelId="{6C6127F5-6782-4E4B-98E6-86EF32E0106A}" type="presOf" srcId="{4FC55D1D-8620-4AE7-9465-A13F87EB5375}" destId="{283A1D66-4354-4398-AB3A-BCEA89F6FA0A}" srcOrd="0" destOrd="0" presId="urn:microsoft.com/office/officeart/2005/8/layout/hierarchy1"/>
    <dgm:cxn modelId="{C52FE4FB-3F86-4800-BD6B-9738AF8D0B8B}" type="presOf" srcId="{47BE312F-DD24-415B-9AC1-245CBC9FD2A0}" destId="{FCD0BB3D-37DD-43AC-9DCA-334FB9A5C62C}" srcOrd="0" destOrd="0" presId="urn:microsoft.com/office/officeart/2005/8/layout/hierarchy1"/>
    <dgm:cxn modelId="{4EB0EBBA-C82A-4853-8161-307585AF71F0}" type="presParOf" srcId="{283A1D66-4354-4398-AB3A-BCEA89F6FA0A}" destId="{BE82B634-3807-4FA2-84D1-D1B64041B48F}" srcOrd="0" destOrd="0" presId="urn:microsoft.com/office/officeart/2005/8/layout/hierarchy1"/>
    <dgm:cxn modelId="{0B16DF9E-1C30-4927-9EA4-3EE70982AD80}" type="presParOf" srcId="{BE82B634-3807-4FA2-84D1-D1B64041B48F}" destId="{51F011CC-3E89-450F-ADA8-C56AB27053D3}" srcOrd="0" destOrd="0" presId="urn:microsoft.com/office/officeart/2005/8/layout/hierarchy1"/>
    <dgm:cxn modelId="{C5AA6D0C-94E1-46F2-AA93-8D4B177D0E14}" type="presParOf" srcId="{51F011CC-3E89-450F-ADA8-C56AB27053D3}" destId="{40528971-FF4B-4120-B9DA-D2920317AB2A}" srcOrd="0" destOrd="0" presId="urn:microsoft.com/office/officeart/2005/8/layout/hierarchy1"/>
    <dgm:cxn modelId="{DFE8328B-7426-4883-BFDF-CF58F1EE90D7}" type="presParOf" srcId="{51F011CC-3E89-450F-ADA8-C56AB27053D3}" destId="{69347F3D-DB3C-428E-B6C9-4D2FDD3307DE}" srcOrd="1" destOrd="0" presId="urn:microsoft.com/office/officeart/2005/8/layout/hierarchy1"/>
    <dgm:cxn modelId="{9DC1D95B-CAD2-405C-88E5-721F98C1F6B5}" type="presParOf" srcId="{BE82B634-3807-4FA2-84D1-D1B64041B48F}" destId="{5AE77C23-B427-4925-BD67-DC3EE9FB872A}" srcOrd="1" destOrd="0" presId="urn:microsoft.com/office/officeart/2005/8/layout/hierarchy1"/>
    <dgm:cxn modelId="{021F7D8A-0D7D-408A-80CE-8FDD26CE97EE}" type="presParOf" srcId="{5AE77C23-B427-4925-BD67-DC3EE9FB872A}" destId="{FCD0BB3D-37DD-43AC-9DCA-334FB9A5C62C}" srcOrd="0" destOrd="0" presId="urn:microsoft.com/office/officeart/2005/8/layout/hierarchy1"/>
    <dgm:cxn modelId="{A368BCB3-CF84-4214-98FE-77FB3487EF43}" type="presParOf" srcId="{5AE77C23-B427-4925-BD67-DC3EE9FB872A}" destId="{BCEC17DC-A01F-453A-93B8-7062A2D12895}" srcOrd="1" destOrd="0" presId="urn:microsoft.com/office/officeart/2005/8/layout/hierarchy1"/>
    <dgm:cxn modelId="{40E14018-65BC-408F-A386-152D5CEDBB3A}" type="presParOf" srcId="{BCEC17DC-A01F-453A-93B8-7062A2D12895}" destId="{F756677B-9332-4675-9852-BC14E30B0689}" srcOrd="0" destOrd="0" presId="urn:microsoft.com/office/officeart/2005/8/layout/hierarchy1"/>
    <dgm:cxn modelId="{020F128C-E25B-495F-8DB1-0906BE80208C}" type="presParOf" srcId="{F756677B-9332-4675-9852-BC14E30B0689}" destId="{1573A0A7-08C7-428A-A428-7FCB59FD9CFA}" srcOrd="0" destOrd="0" presId="urn:microsoft.com/office/officeart/2005/8/layout/hierarchy1"/>
    <dgm:cxn modelId="{F08ECA5C-692B-49AD-9432-6F552638BF39}" type="presParOf" srcId="{F756677B-9332-4675-9852-BC14E30B0689}" destId="{0ED23DBB-AB79-4AEB-AA45-4F9F775522F6}" srcOrd="1" destOrd="0" presId="urn:microsoft.com/office/officeart/2005/8/layout/hierarchy1"/>
    <dgm:cxn modelId="{5464920B-0A77-47D5-99F0-6D565690DB41}" type="presParOf" srcId="{BCEC17DC-A01F-453A-93B8-7062A2D12895}" destId="{A88188CD-FEB8-4748-AC86-4E4CBE612A29}" srcOrd="1" destOrd="0" presId="urn:microsoft.com/office/officeart/2005/8/layout/hierarchy1"/>
    <dgm:cxn modelId="{24A24BB2-D47E-4A17-B217-1ACF34FF9C06}" type="presParOf" srcId="{A88188CD-FEB8-4748-AC86-4E4CBE612A29}" destId="{04D5BC3D-CD67-424D-9538-B3FEA06170A9}" srcOrd="0" destOrd="0" presId="urn:microsoft.com/office/officeart/2005/8/layout/hierarchy1"/>
    <dgm:cxn modelId="{BE628E36-162D-4BFA-96F0-7D97EC278C79}" type="presParOf" srcId="{A88188CD-FEB8-4748-AC86-4E4CBE612A29}" destId="{0456F3E5-0BE0-4EDD-B034-E8CD0C72A8E2}" srcOrd="1" destOrd="0" presId="urn:microsoft.com/office/officeart/2005/8/layout/hierarchy1"/>
    <dgm:cxn modelId="{24FCE67E-E0A8-44EE-84F0-9F72014ABF2A}" type="presParOf" srcId="{0456F3E5-0BE0-4EDD-B034-E8CD0C72A8E2}" destId="{34036965-4BE1-43DB-9368-9B1CDED39134}" srcOrd="0" destOrd="0" presId="urn:microsoft.com/office/officeart/2005/8/layout/hierarchy1"/>
    <dgm:cxn modelId="{870E9D57-739C-4AB6-85A0-FB9A65EDED29}" type="presParOf" srcId="{34036965-4BE1-43DB-9368-9B1CDED39134}" destId="{A5DD86B6-D2D7-4E6E-8716-8C4C27D6B899}" srcOrd="0" destOrd="0" presId="urn:microsoft.com/office/officeart/2005/8/layout/hierarchy1"/>
    <dgm:cxn modelId="{487ABCCA-2C02-4E26-A4FF-25B026C6550C}" type="presParOf" srcId="{34036965-4BE1-43DB-9368-9B1CDED39134}" destId="{287822BF-7698-4087-AB02-F3850EFF1325}" srcOrd="1" destOrd="0" presId="urn:microsoft.com/office/officeart/2005/8/layout/hierarchy1"/>
    <dgm:cxn modelId="{F9089259-4948-46B8-9424-7A4D3E9BD761}" type="presParOf" srcId="{0456F3E5-0BE0-4EDD-B034-E8CD0C72A8E2}" destId="{31043AAE-2FBA-47AE-9288-B29ADEFCD622}" srcOrd="1" destOrd="0" presId="urn:microsoft.com/office/officeart/2005/8/layout/hierarchy1"/>
    <dgm:cxn modelId="{58A1347D-845B-494A-8DEC-1CB0BE45AF54}" type="presParOf" srcId="{5AE77C23-B427-4925-BD67-DC3EE9FB872A}" destId="{89D59660-8A2E-4740-84C5-7DACCE2D54B7}" srcOrd="2" destOrd="0" presId="urn:microsoft.com/office/officeart/2005/8/layout/hierarchy1"/>
    <dgm:cxn modelId="{9FDBF3F4-33B6-402F-BE69-CF08153DC134}" type="presParOf" srcId="{5AE77C23-B427-4925-BD67-DC3EE9FB872A}" destId="{5E2E7520-46FE-4DA0-A308-D63397B56375}" srcOrd="3" destOrd="0" presId="urn:microsoft.com/office/officeart/2005/8/layout/hierarchy1"/>
    <dgm:cxn modelId="{D15E8FA5-1CD5-47BA-9C9D-4928CEDD4AB1}" type="presParOf" srcId="{5E2E7520-46FE-4DA0-A308-D63397B56375}" destId="{F9187713-5343-4AAF-BC6D-E389FBC85A72}" srcOrd="0" destOrd="0" presId="urn:microsoft.com/office/officeart/2005/8/layout/hierarchy1"/>
    <dgm:cxn modelId="{F263277C-0A23-41E7-9423-829363845F75}" type="presParOf" srcId="{F9187713-5343-4AAF-BC6D-E389FBC85A72}" destId="{49206587-FC6F-4609-8F9F-4E15192EEA62}" srcOrd="0" destOrd="0" presId="urn:microsoft.com/office/officeart/2005/8/layout/hierarchy1"/>
    <dgm:cxn modelId="{EC840EC6-7CD0-4A2C-8148-7E6209D1C7EE}" type="presParOf" srcId="{F9187713-5343-4AAF-BC6D-E389FBC85A72}" destId="{AEC25141-B749-4E10-828C-B0FF057E8F49}" srcOrd="1" destOrd="0" presId="urn:microsoft.com/office/officeart/2005/8/layout/hierarchy1"/>
    <dgm:cxn modelId="{32B8BE6A-6803-4D50-8141-ABF463550C1A}" type="presParOf" srcId="{5E2E7520-46FE-4DA0-A308-D63397B56375}" destId="{C873BC5B-108C-4EFF-AE74-55B44C55E4B0}" srcOrd="1" destOrd="0" presId="urn:microsoft.com/office/officeart/2005/8/layout/hierarchy1"/>
    <dgm:cxn modelId="{7E98E0DE-088C-40B7-9693-E3027413DB04}" type="presParOf" srcId="{C873BC5B-108C-4EFF-AE74-55B44C55E4B0}" destId="{FDD752DF-14DA-40C5-B574-F76018172546}" srcOrd="0" destOrd="0" presId="urn:microsoft.com/office/officeart/2005/8/layout/hierarchy1"/>
    <dgm:cxn modelId="{581D45D6-B237-4DE2-A9EC-BCDD433E96D1}" type="presParOf" srcId="{C873BC5B-108C-4EFF-AE74-55B44C55E4B0}" destId="{EE179434-88A6-47E3-B940-267032547B1E}" srcOrd="1" destOrd="0" presId="urn:microsoft.com/office/officeart/2005/8/layout/hierarchy1"/>
    <dgm:cxn modelId="{68A712D5-E7FB-4F04-9747-54404485E93E}" type="presParOf" srcId="{EE179434-88A6-47E3-B940-267032547B1E}" destId="{0FD908C2-DABB-45DA-A00F-7651D115E815}" srcOrd="0" destOrd="0" presId="urn:microsoft.com/office/officeart/2005/8/layout/hierarchy1"/>
    <dgm:cxn modelId="{5584371C-3E5A-45C2-BF32-52D5A044750B}" type="presParOf" srcId="{0FD908C2-DABB-45DA-A00F-7651D115E815}" destId="{8F90729F-CC64-46DD-8836-3048E15E8748}" srcOrd="0" destOrd="0" presId="urn:microsoft.com/office/officeart/2005/8/layout/hierarchy1"/>
    <dgm:cxn modelId="{9149F349-D9C0-48B6-9097-780F846B9437}" type="presParOf" srcId="{0FD908C2-DABB-45DA-A00F-7651D115E815}" destId="{79DD76F3-4C39-4318-8EC2-79F272DD1AF2}" srcOrd="1" destOrd="0" presId="urn:microsoft.com/office/officeart/2005/8/layout/hierarchy1"/>
    <dgm:cxn modelId="{0E7A8221-2EB7-4AEC-81D2-386A0D353959}" type="presParOf" srcId="{EE179434-88A6-47E3-B940-267032547B1E}" destId="{DB69125E-54D2-4912-89F2-5D5EE4208B47}"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C55D1D-8620-4AE7-9465-A13F87EB537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6C2BFAF-F322-43DD-BEE3-9C9D5E264267}">
      <dgm:prSet phldrT="[Text]" custT="1"/>
      <dgm:spPr>
        <a:solidFill>
          <a:srgbClr val="FFFF00">
            <a:alpha val="90000"/>
          </a:srgbClr>
        </a:solidFill>
      </dgm:spPr>
      <dgm:t>
        <a:bodyPr/>
        <a:lstStyle/>
        <a:p>
          <a:r>
            <a:rPr lang="en-US" sz="1000" dirty="0"/>
            <a:t>FSA Eligible can't apply to PRD or RRC/HC</a:t>
          </a:r>
        </a:p>
      </dgm:t>
    </dgm:pt>
    <dgm:pt modelId="{F4A2689A-73B1-42E3-9756-3C1D89DC2CE0}" type="parTrans" cxnId="{8D5A78A3-F59A-4E1C-BD0F-894029C374A6}">
      <dgm:prSet/>
      <dgm:spPr/>
      <dgm:t>
        <a:bodyPr/>
        <a:lstStyle/>
        <a:p>
          <a:endParaRPr lang="en-US" sz="2000"/>
        </a:p>
      </dgm:t>
    </dgm:pt>
    <dgm:pt modelId="{4387F2FC-C855-47A4-BF69-8FD52041EAC7}" type="sibTrans" cxnId="{8D5A78A3-F59A-4E1C-BD0F-894029C374A6}">
      <dgm:prSet/>
      <dgm:spPr/>
      <dgm:t>
        <a:bodyPr/>
        <a:lstStyle/>
        <a:p>
          <a:endParaRPr lang="en-US" sz="2000"/>
        </a:p>
      </dgm:t>
    </dgm:pt>
    <dgm:pt modelId="{E01642EF-29EE-445B-A50D-FA9CDA74D2F4}" type="asst">
      <dgm:prSet phldrT="[Text]" custT="1"/>
      <dgm:spPr/>
      <dgm:t>
        <a:bodyPr/>
        <a:lstStyle/>
        <a:p>
          <a:r>
            <a:rPr lang="en-US" sz="1000"/>
            <a:t>Has Detainer or Pending Charges</a:t>
          </a:r>
        </a:p>
      </dgm:t>
    </dgm:pt>
    <dgm:pt modelId="{47BE312F-DD24-415B-9AC1-245CBC9FD2A0}" type="parTrans" cxnId="{AA2CE3E9-E8AC-4D4E-9953-C8500CC65081}">
      <dgm:prSet/>
      <dgm:spPr/>
      <dgm:t>
        <a:bodyPr/>
        <a:lstStyle/>
        <a:p>
          <a:endParaRPr lang="en-US" sz="2000"/>
        </a:p>
      </dgm:t>
    </dgm:pt>
    <dgm:pt modelId="{06D8DB60-33D3-4DFE-B4BA-F8408FEB0FBF}" type="sibTrans" cxnId="{AA2CE3E9-E8AC-4D4E-9953-C8500CC65081}">
      <dgm:prSet/>
      <dgm:spPr/>
      <dgm:t>
        <a:bodyPr/>
        <a:lstStyle/>
        <a:p>
          <a:endParaRPr lang="en-US" sz="2000"/>
        </a:p>
      </dgm:t>
    </dgm:pt>
    <dgm:pt modelId="{4B23ED78-B99E-47B7-9EA5-47355EE0A234}" type="asst">
      <dgm:prSet custT="1"/>
      <dgm:spPr/>
      <dgm:t>
        <a:bodyPr/>
        <a:lstStyle/>
        <a:p>
          <a:r>
            <a:rPr lang="en-US" sz="1000"/>
            <a:t>No Pending Charges or Detainer</a:t>
          </a:r>
        </a:p>
      </dgm:t>
    </dgm:pt>
    <dgm:pt modelId="{A39C9B97-3174-49B7-A980-2E3C0B39FA46}" type="parTrans" cxnId="{4B3DE3A4-3319-4268-8573-347949EE38A2}">
      <dgm:prSet/>
      <dgm:spPr/>
      <dgm:t>
        <a:bodyPr/>
        <a:lstStyle/>
        <a:p>
          <a:endParaRPr lang="en-US" sz="2000"/>
        </a:p>
      </dgm:t>
    </dgm:pt>
    <dgm:pt modelId="{6371E0F1-B499-480F-ADB7-51722A58D23E}" type="sibTrans" cxnId="{4B3DE3A4-3319-4268-8573-347949EE38A2}">
      <dgm:prSet/>
      <dgm:spPr/>
      <dgm:t>
        <a:bodyPr/>
        <a:lstStyle/>
        <a:p>
          <a:endParaRPr lang="en-US" sz="2000"/>
        </a:p>
      </dgm:t>
    </dgm:pt>
    <dgm:pt modelId="{289B2CF8-44C1-4893-B5AA-97B725850E3C}">
      <dgm:prSet custT="1"/>
      <dgm:spPr/>
      <dgm:t>
        <a:bodyPr/>
        <a:lstStyle/>
        <a:p>
          <a:r>
            <a:rPr lang="en-US" sz="1000"/>
            <a:t>Review under SCA and HC, complete RRC Referral for SCA only</a:t>
          </a:r>
        </a:p>
      </dgm:t>
    </dgm:pt>
    <dgm:pt modelId="{19BE0169-99E9-4CB4-889D-40311276224F}" type="parTrans" cxnId="{5E86A3D3-6EF8-412F-9800-A1BCC983A4CA}">
      <dgm:prSet/>
      <dgm:spPr/>
      <dgm:t>
        <a:bodyPr/>
        <a:lstStyle/>
        <a:p>
          <a:endParaRPr lang="en-US" sz="2000"/>
        </a:p>
      </dgm:t>
    </dgm:pt>
    <dgm:pt modelId="{E00C0F8D-D8CA-4269-9F2E-0C1E68F6ADB5}" type="sibTrans" cxnId="{5E86A3D3-6EF8-412F-9800-A1BCC983A4CA}">
      <dgm:prSet/>
      <dgm:spPr/>
      <dgm:t>
        <a:bodyPr/>
        <a:lstStyle/>
        <a:p>
          <a:endParaRPr lang="en-US" sz="2000"/>
        </a:p>
      </dgm:t>
    </dgm:pt>
    <dgm:pt modelId="{BF9AD2BB-56E6-442B-BF76-B6793538F197}">
      <dgm:prSet custT="1"/>
      <dgm:spPr/>
      <dgm:t>
        <a:bodyPr/>
        <a:lstStyle/>
        <a:p>
          <a:r>
            <a:rPr lang="en-US" sz="1000"/>
            <a:t>Review under SCA and document in exclusion memo to Warden</a:t>
          </a:r>
        </a:p>
      </dgm:t>
    </dgm:pt>
    <dgm:pt modelId="{34879080-632A-46DC-8F48-562C197EE93A}" type="parTrans" cxnId="{743CB80F-25EF-4205-80F1-3B60D5AE52A1}">
      <dgm:prSet/>
      <dgm:spPr/>
      <dgm:t>
        <a:bodyPr/>
        <a:lstStyle/>
        <a:p>
          <a:endParaRPr lang="en-US"/>
        </a:p>
      </dgm:t>
    </dgm:pt>
    <dgm:pt modelId="{BC0759E8-8E80-4AF1-B60C-F15B0FD6DAB6}" type="sibTrans" cxnId="{743CB80F-25EF-4205-80F1-3B60D5AE52A1}">
      <dgm:prSet/>
      <dgm:spPr/>
      <dgm:t>
        <a:bodyPr/>
        <a:lstStyle/>
        <a:p>
          <a:endParaRPr lang="en-US"/>
        </a:p>
      </dgm:t>
    </dgm:pt>
    <dgm:pt modelId="{283A1D66-4354-4398-AB3A-BCEA89F6FA0A}" type="pres">
      <dgm:prSet presAssocID="{4FC55D1D-8620-4AE7-9465-A13F87EB5375}" presName="hierChild1" presStyleCnt="0">
        <dgm:presLayoutVars>
          <dgm:chPref val="1"/>
          <dgm:dir/>
          <dgm:animOne val="branch"/>
          <dgm:animLvl val="lvl"/>
          <dgm:resizeHandles/>
        </dgm:presLayoutVars>
      </dgm:prSet>
      <dgm:spPr/>
    </dgm:pt>
    <dgm:pt modelId="{BE82B634-3807-4FA2-84D1-D1B64041B48F}" type="pres">
      <dgm:prSet presAssocID="{46C2BFAF-F322-43DD-BEE3-9C9D5E264267}" presName="hierRoot1" presStyleCnt="0"/>
      <dgm:spPr/>
    </dgm:pt>
    <dgm:pt modelId="{51F011CC-3E89-450F-ADA8-C56AB27053D3}" type="pres">
      <dgm:prSet presAssocID="{46C2BFAF-F322-43DD-BEE3-9C9D5E264267}" presName="composite" presStyleCnt="0"/>
      <dgm:spPr/>
    </dgm:pt>
    <dgm:pt modelId="{40528971-FF4B-4120-B9DA-D2920317AB2A}" type="pres">
      <dgm:prSet presAssocID="{46C2BFAF-F322-43DD-BEE3-9C9D5E264267}" presName="background" presStyleLbl="node0" presStyleIdx="0" presStyleCnt="1"/>
      <dgm:spPr/>
    </dgm:pt>
    <dgm:pt modelId="{69347F3D-DB3C-428E-B6C9-4D2FDD3307DE}" type="pres">
      <dgm:prSet presAssocID="{46C2BFAF-F322-43DD-BEE3-9C9D5E264267}" presName="text" presStyleLbl="fgAcc0" presStyleIdx="0" presStyleCnt="1" custScaleX="175470" custLinFactNeighborX="2237">
        <dgm:presLayoutVars>
          <dgm:chPref val="3"/>
        </dgm:presLayoutVars>
      </dgm:prSet>
      <dgm:spPr/>
    </dgm:pt>
    <dgm:pt modelId="{5AE77C23-B427-4925-BD67-DC3EE9FB872A}" type="pres">
      <dgm:prSet presAssocID="{46C2BFAF-F322-43DD-BEE3-9C9D5E264267}" presName="hierChild2" presStyleCnt="0"/>
      <dgm:spPr/>
    </dgm:pt>
    <dgm:pt modelId="{FCD0BB3D-37DD-43AC-9DCA-334FB9A5C62C}" type="pres">
      <dgm:prSet presAssocID="{47BE312F-DD24-415B-9AC1-245CBC9FD2A0}" presName="Name10" presStyleLbl="parChTrans1D2" presStyleIdx="0" presStyleCnt="2"/>
      <dgm:spPr/>
    </dgm:pt>
    <dgm:pt modelId="{BCEC17DC-A01F-453A-93B8-7062A2D12895}" type="pres">
      <dgm:prSet presAssocID="{E01642EF-29EE-445B-A50D-FA9CDA74D2F4}" presName="hierRoot2" presStyleCnt="0"/>
      <dgm:spPr/>
    </dgm:pt>
    <dgm:pt modelId="{F756677B-9332-4675-9852-BC14E30B0689}" type="pres">
      <dgm:prSet presAssocID="{E01642EF-29EE-445B-A50D-FA9CDA74D2F4}" presName="composite2" presStyleCnt="0"/>
      <dgm:spPr/>
    </dgm:pt>
    <dgm:pt modelId="{1573A0A7-08C7-428A-A428-7FCB59FD9CFA}" type="pres">
      <dgm:prSet presAssocID="{E01642EF-29EE-445B-A50D-FA9CDA74D2F4}" presName="background2" presStyleLbl="asst1" presStyleIdx="0" presStyleCnt="2"/>
      <dgm:spPr/>
    </dgm:pt>
    <dgm:pt modelId="{0ED23DBB-AB79-4AEB-AA45-4F9F775522F6}" type="pres">
      <dgm:prSet presAssocID="{E01642EF-29EE-445B-A50D-FA9CDA74D2F4}" presName="text2" presStyleLbl="fgAcc2" presStyleIdx="0" presStyleCnt="2" custScaleX="164494" custLinFactNeighborX="-35997" custLinFactNeighborY="-9192">
        <dgm:presLayoutVars>
          <dgm:chPref val="3"/>
        </dgm:presLayoutVars>
      </dgm:prSet>
      <dgm:spPr/>
    </dgm:pt>
    <dgm:pt modelId="{A88188CD-FEB8-4748-AC86-4E4CBE612A29}" type="pres">
      <dgm:prSet presAssocID="{E01642EF-29EE-445B-A50D-FA9CDA74D2F4}" presName="hierChild3" presStyleCnt="0"/>
      <dgm:spPr/>
    </dgm:pt>
    <dgm:pt modelId="{70E04F51-AE38-41ED-BA3A-5ED88EC50DD0}" type="pres">
      <dgm:prSet presAssocID="{34879080-632A-46DC-8F48-562C197EE93A}" presName="Name17" presStyleLbl="parChTrans1D3" presStyleIdx="0" presStyleCnt="2"/>
      <dgm:spPr/>
    </dgm:pt>
    <dgm:pt modelId="{FA15A4F6-2F88-453F-904B-54E5116B5D3D}" type="pres">
      <dgm:prSet presAssocID="{BF9AD2BB-56E6-442B-BF76-B6793538F197}" presName="hierRoot3" presStyleCnt="0"/>
      <dgm:spPr/>
    </dgm:pt>
    <dgm:pt modelId="{422205DC-ED09-44F1-B631-C269462DBB6F}" type="pres">
      <dgm:prSet presAssocID="{BF9AD2BB-56E6-442B-BF76-B6793538F197}" presName="composite3" presStyleCnt="0"/>
      <dgm:spPr/>
    </dgm:pt>
    <dgm:pt modelId="{B4801727-2DF5-4816-939A-D96F2874B8B8}" type="pres">
      <dgm:prSet presAssocID="{BF9AD2BB-56E6-442B-BF76-B6793538F197}" presName="background3" presStyleLbl="node3" presStyleIdx="0" presStyleCnt="2"/>
      <dgm:spPr/>
    </dgm:pt>
    <dgm:pt modelId="{EBAB0028-56B6-49B8-97F8-9A25975F2182}" type="pres">
      <dgm:prSet presAssocID="{BF9AD2BB-56E6-442B-BF76-B6793538F197}" presName="text3" presStyleLbl="fgAcc3" presStyleIdx="0" presStyleCnt="2" custScaleX="240124" custScaleY="117574" custLinFactNeighborX="2237" custLinFactNeighborY="-29941">
        <dgm:presLayoutVars>
          <dgm:chPref val="3"/>
        </dgm:presLayoutVars>
      </dgm:prSet>
      <dgm:spPr/>
    </dgm:pt>
    <dgm:pt modelId="{5690013B-CE94-4587-A3A5-DD0C0719D944}" type="pres">
      <dgm:prSet presAssocID="{BF9AD2BB-56E6-442B-BF76-B6793538F197}" presName="hierChild4" presStyleCnt="0"/>
      <dgm:spPr/>
    </dgm:pt>
    <dgm:pt modelId="{89D59660-8A2E-4740-84C5-7DACCE2D54B7}" type="pres">
      <dgm:prSet presAssocID="{A39C9B97-3174-49B7-A980-2E3C0B39FA46}" presName="Name10" presStyleLbl="parChTrans1D2" presStyleIdx="1" presStyleCnt="2"/>
      <dgm:spPr/>
    </dgm:pt>
    <dgm:pt modelId="{5E2E7520-46FE-4DA0-A308-D63397B56375}" type="pres">
      <dgm:prSet presAssocID="{4B23ED78-B99E-47B7-9EA5-47355EE0A234}" presName="hierRoot2" presStyleCnt="0"/>
      <dgm:spPr/>
    </dgm:pt>
    <dgm:pt modelId="{F9187713-5343-4AAF-BC6D-E389FBC85A72}" type="pres">
      <dgm:prSet presAssocID="{4B23ED78-B99E-47B7-9EA5-47355EE0A234}" presName="composite2" presStyleCnt="0"/>
      <dgm:spPr/>
    </dgm:pt>
    <dgm:pt modelId="{49206587-FC6F-4609-8F9F-4E15192EEA62}" type="pres">
      <dgm:prSet presAssocID="{4B23ED78-B99E-47B7-9EA5-47355EE0A234}" presName="background2" presStyleLbl="asst1" presStyleIdx="1" presStyleCnt="2"/>
      <dgm:spPr/>
    </dgm:pt>
    <dgm:pt modelId="{AEC25141-B749-4E10-828C-B0FF057E8F49}" type="pres">
      <dgm:prSet presAssocID="{4B23ED78-B99E-47B7-9EA5-47355EE0A234}" presName="text2" presStyleLbl="fgAcc2" presStyleIdx="1" presStyleCnt="2" custLinFactNeighborX="98262" custLinFactNeighborY="-6128">
        <dgm:presLayoutVars>
          <dgm:chPref val="3"/>
        </dgm:presLayoutVars>
      </dgm:prSet>
      <dgm:spPr/>
    </dgm:pt>
    <dgm:pt modelId="{C873BC5B-108C-4EFF-AE74-55B44C55E4B0}" type="pres">
      <dgm:prSet presAssocID="{4B23ED78-B99E-47B7-9EA5-47355EE0A234}" presName="hierChild3" presStyleCnt="0"/>
      <dgm:spPr/>
    </dgm:pt>
    <dgm:pt modelId="{FDD752DF-14DA-40C5-B574-F76018172546}" type="pres">
      <dgm:prSet presAssocID="{19BE0169-99E9-4CB4-889D-40311276224F}" presName="Name17" presStyleLbl="parChTrans1D3" presStyleIdx="1" presStyleCnt="2"/>
      <dgm:spPr/>
    </dgm:pt>
    <dgm:pt modelId="{EE179434-88A6-47E3-B940-267032547B1E}" type="pres">
      <dgm:prSet presAssocID="{289B2CF8-44C1-4893-B5AA-97B725850E3C}" presName="hierRoot3" presStyleCnt="0"/>
      <dgm:spPr/>
    </dgm:pt>
    <dgm:pt modelId="{0FD908C2-DABB-45DA-A00F-7651D115E815}" type="pres">
      <dgm:prSet presAssocID="{289B2CF8-44C1-4893-B5AA-97B725850E3C}" presName="composite3" presStyleCnt="0"/>
      <dgm:spPr/>
    </dgm:pt>
    <dgm:pt modelId="{8F90729F-CC64-46DD-8836-3048E15E8748}" type="pres">
      <dgm:prSet presAssocID="{289B2CF8-44C1-4893-B5AA-97B725850E3C}" presName="background3" presStyleLbl="node3" presStyleIdx="1" presStyleCnt="2"/>
      <dgm:spPr/>
    </dgm:pt>
    <dgm:pt modelId="{79DD76F3-4C39-4318-8EC2-79F272DD1AF2}" type="pres">
      <dgm:prSet presAssocID="{289B2CF8-44C1-4893-B5AA-97B725850E3C}" presName="text3" presStyleLbl="fgAcc3" presStyleIdx="1" presStyleCnt="2" custScaleX="156759" custScaleY="124672" custLinFactX="60526" custLinFactNeighborX="100000" custLinFactNeighborY="-15321">
        <dgm:presLayoutVars>
          <dgm:chPref val="3"/>
        </dgm:presLayoutVars>
      </dgm:prSet>
      <dgm:spPr/>
    </dgm:pt>
    <dgm:pt modelId="{DB69125E-54D2-4912-89F2-5D5EE4208B47}" type="pres">
      <dgm:prSet presAssocID="{289B2CF8-44C1-4893-B5AA-97B725850E3C}" presName="hierChild4" presStyleCnt="0"/>
      <dgm:spPr/>
    </dgm:pt>
  </dgm:ptLst>
  <dgm:cxnLst>
    <dgm:cxn modelId="{743CB80F-25EF-4205-80F1-3B60D5AE52A1}" srcId="{E01642EF-29EE-445B-A50D-FA9CDA74D2F4}" destId="{BF9AD2BB-56E6-442B-BF76-B6793538F197}" srcOrd="0" destOrd="0" parTransId="{34879080-632A-46DC-8F48-562C197EE93A}" sibTransId="{BC0759E8-8E80-4AF1-B60C-F15B0FD6DAB6}"/>
    <dgm:cxn modelId="{2262ED19-BD98-4E99-BF83-8D3ECD015450}" type="presOf" srcId="{BF9AD2BB-56E6-442B-BF76-B6793538F197}" destId="{EBAB0028-56B6-49B8-97F8-9A25975F2182}" srcOrd="0" destOrd="0" presId="urn:microsoft.com/office/officeart/2005/8/layout/hierarchy1"/>
    <dgm:cxn modelId="{67CBB81B-3A48-4A53-B50F-ACF9F314D1C6}" type="presOf" srcId="{34879080-632A-46DC-8F48-562C197EE93A}" destId="{70E04F51-AE38-41ED-BA3A-5ED88EC50DD0}" srcOrd="0" destOrd="0" presId="urn:microsoft.com/office/officeart/2005/8/layout/hierarchy1"/>
    <dgm:cxn modelId="{A4785C1C-390E-4661-91A2-E053BEC200BB}" type="presOf" srcId="{E01642EF-29EE-445B-A50D-FA9CDA74D2F4}" destId="{0ED23DBB-AB79-4AEB-AA45-4F9F775522F6}" srcOrd="0" destOrd="0" presId="urn:microsoft.com/office/officeart/2005/8/layout/hierarchy1"/>
    <dgm:cxn modelId="{45B0C71D-4C0E-4FA3-B7FC-34643E5565C7}" type="presOf" srcId="{289B2CF8-44C1-4893-B5AA-97B725850E3C}" destId="{79DD76F3-4C39-4318-8EC2-79F272DD1AF2}" srcOrd="0" destOrd="0" presId="urn:microsoft.com/office/officeart/2005/8/layout/hierarchy1"/>
    <dgm:cxn modelId="{4367FF69-C4F8-4ED1-91D2-62741B48AE2B}" type="presOf" srcId="{A39C9B97-3174-49B7-A980-2E3C0B39FA46}" destId="{89D59660-8A2E-4740-84C5-7DACCE2D54B7}" srcOrd="0" destOrd="0" presId="urn:microsoft.com/office/officeart/2005/8/layout/hierarchy1"/>
    <dgm:cxn modelId="{269C4F6C-5A18-4AFF-93B1-5BF47E79B2B6}" type="presOf" srcId="{19BE0169-99E9-4CB4-889D-40311276224F}" destId="{FDD752DF-14DA-40C5-B574-F76018172546}" srcOrd="0" destOrd="0" presId="urn:microsoft.com/office/officeart/2005/8/layout/hierarchy1"/>
    <dgm:cxn modelId="{4A25954D-AFBF-462A-9947-C2EA98FB8A55}" type="presOf" srcId="{4B23ED78-B99E-47B7-9EA5-47355EE0A234}" destId="{AEC25141-B749-4E10-828C-B0FF057E8F49}" srcOrd="0" destOrd="0" presId="urn:microsoft.com/office/officeart/2005/8/layout/hierarchy1"/>
    <dgm:cxn modelId="{CD016D96-011C-431C-A976-14C330E98887}" type="presOf" srcId="{46C2BFAF-F322-43DD-BEE3-9C9D5E264267}" destId="{69347F3D-DB3C-428E-B6C9-4D2FDD3307DE}" srcOrd="0" destOrd="0" presId="urn:microsoft.com/office/officeart/2005/8/layout/hierarchy1"/>
    <dgm:cxn modelId="{8D5A78A3-F59A-4E1C-BD0F-894029C374A6}" srcId="{4FC55D1D-8620-4AE7-9465-A13F87EB5375}" destId="{46C2BFAF-F322-43DD-BEE3-9C9D5E264267}" srcOrd="0" destOrd="0" parTransId="{F4A2689A-73B1-42E3-9756-3C1D89DC2CE0}" sibTransId="{4387F2FC-C855-47A4-BF69-8FD52041EAC7}"/>
    <dgm:cxn modelId="{4B3DE3A4-3319-4268-8573-347949EE38A2}" srcId="{46C2BFAF-F322-43DD-BEE3-9C9D5E264267}" destId="{4B23ED78-B99E-47B7-9EA5-47355EE0A234}" srcOrd="1" destOrd="0" parTransId="{A39C9B97-3174-49B7-A980-2E3C0B39FA46}" sibTransId="{6371E0F1-B499-480F-ADB7-51722A58D23E}"/>
    <dgm:cxn modelId="{5E86A3D3-6EF8-412F-9800-A1BCC983A4CA}" srcId="{4B23ED78-B99E-47B7-9EA5-47355EE0A234}" destId="{289B2CF8-44C1-4893-B5AA-97B725850E3C}" srcOrd="0" destOrd="0" parTransId="{19BE0169-99E9-4CB4-889D-40311276224F}" sibTransId="{E00C0F8D-D8CA-4269-9F2E-0C1E68F6ADB5}"/>
    <dgm:cxn modelId="{AA2CE3E9-E8AC-4D4E-9953-C8500CC65081}" srcId="{46C2BFAF-F322-43DD-BEE3-9C9D5E264267}" destId="{E01642EF-29EE-445B-A50D-FA9CDA74D2F4}" srcOrd="0" destOrd="0" parTransId="{47BE312F-DD24-415B-9AC1-245CBC9FD2A0}" sibTransId="{06D8DB60-33D3-4DFE-B4BA-F8408FEB0FBF}"/>
    <dgm:cxn modelId="{6C6127F5-6782-4E4B-98E6-86EF32E0106A}" type="presOf" srcId="{4FC55D1D-8620-4AE7-9465-A13F87EB5375}" destId="{283A1D66-4354-4398-AB3A-BCEA89F6FA0A}" srcOrd="0" destOrd="0" presId="urn:microsoft.com/office/officeart/2005/8/layout/hierarchy1"/>
    <dgm:cxn modelId="{C52FE4FB-3F86-4800-BD6B-9738AF8D0B8B}" type="presOf" srcId="{47BE312F-DD24-415B-9AC1-245CBC9FD2A0}" destId="{FCD0BB3D-37DD-43AC-9DCA-334FB9A5C62C}" srcOrd="0" destOrd="0" presId="urn:microsoft.com/office/officeart/2005/8/layout/hierarchy1"/>
    <dgm:cxn modelId="{4EB0EBBA-C82A-4853-8161-307585AF71F0}" type="presParOf" srcId="{283A1D66-4354-4398-AB3A-BCEA89F6FA0A}" destId="{BE82B634-3807-4FA2-84D1-D1B64041B48F}" srcOrd="0" destOrd="0" presId="urn:microsoft.com/office/officeart/2005/8/layout/hierarchy1"/>
    <dgm:cxn modelId="{0B16DF9E-1C30-4927-9EA4-3EE70982AD80}" type="presParOf" srcId="{BE82B634-3807-4FA2-84D1-D1B64041B48F}" destId="{51F011CC-3E89-450F-ADA8-C56AB27053D3}" srcOrd="0" destOrd="0" presId="urn:microsoft.com/office/officeart/2005/8/layout/hierarchy1"/>
    <dgm:cxn modelId="{C5AA6D0C-94E1-46F2-AA93-8D4B177D0E14}" type="presParOf" srcId="{51F011CC-3E89-450F-ADA8-C56AB27053D3}" destId="{40528971-FF4B-4120-B9DA-D2920317AB2A}" srcOrd="0" destOrd="0" presId="urn:microsoft.com/office/officeart/2005/8/layout/hierarchy1"/>
    <dgm:cxn modelId="{DFE8328B-7426-4883-BFDF-CF58F1EE90D7}" type="presParOf" srcId="{51F011CC-3E89-450F-ADA8-C56AB27053D3}" destId="{69347F3D-DB3C-428E-B6C9-4D2FDD3307DE}" srcOrd="1" destOrd="0" presId="urn:microsoft.com/office/officeart/2005/8/layout/hierarchy1"/>
    <dgm:cxn modelId="{9DC1D95B-CAD2-405C-88E5-721F98C1F6B5}" type="presParOf" srcId="{BE82B634-3807-4FA2-84D1-D1B64041B48F}" destId="{5AE77C23-B427-4925-BD67-DC3EE9FB872A}" srcOrd="1" destOrd="0" presId="urn:microsoft.com/office/officeart/2005/8/layout/hierarchy1"/>
    <dgm:cxn modelId="{021F7D8A-0D7D-408A-80CE-8FDD26CE97EE}" type="presParOf" srcId="{5AE77C23-B427-4925-BD67-DC3EE9FB872A}" destId="{FCD0BB3D-37DD-43AC-9DCA-334FB9A5C62C}" srcOrd="0" destOrd="0" presId="urn:microsoft.com/office/officeart/2005/8/layout/hierarchy1"/>
    <dgm:cxn modelId="{A368BCB3-CF84-4214-98FE-77FB3487EF43}" type="presParOf" srcId="{5AE77C23-B427-4925-BD67-DC3EE9FB872A}" destId="{BCEC17DC-A01F-453A-93B8-7062A2D12895}" srcOrd="1" destOrd="0" presId="urn:microsoft.com/office/officeart/2005/8/layout/hierarchy1"/>
    <dgm:cxn modelId="{40E14018-65BC-408F-A386-152D5CEDBB3A}" type="presParOf" srcId="{BCEC17DC-A01F-453A-93B8-7062A2D12895}" destId="{F756677B-9332-4675-9852-BC14E30B0689}" srcOrd="0" destOrd="0" presId="urn:microsoft.com/office/officeart/2005/8/layout/hierarchy1"/>
    <dgm:cxn modelId="{020F128C-E25B-495F-8DB1-0906BE80208C}" type="presParOf" srcId="{F756677B-9332-4675-9852-BC14E30B0689}" destId="{1573A0A7-08C7-428A-A428-7FCB59FD9CFA}" srcOrd="0" destOrd="0" presId="urn:microsoft.com/office/officeart/2005/8/layout/hierarchy1"/>
    <dgm:cxn modelId="{F08ECA5C-692B-49AD-9432-6F552638BF39}" type="presParOf" srcId="{F756677B-9332-4675-9852-BC14E30B0689}" destId="{0ED23DBB-AB79-4AEB-AA45-4F9F775522F6}" srcOrd="1" destOrd="0" presId="urn:microsoft.com/office/officeart/2005/8/layout/hierarchy1"/>
    <dgm:cxn modelId="{5464920B-0A77-47D5-99F0-6D565690DB41}" type="presParOf" srcId="{BCEC17DC-A01F-453A-93B8-7062A2D12895}" destId="{A88188CD-FEB8-4748-AC86-4E4CBE612A29}" srcOrd="1" destOrd="0" presId="urn:microsoft.com/office/officeart/2005/8/layout/hierarchy1"/>
    <dgm:cxn modelId="{5752258B-0F6F-4732-A89D-46AB9B34C31D}" type="presParOf" srcId="{A88188CD-FEB8-4748-AC86-4E4CBE612A29}" destId="{70E04F51-AE38-41ED-BA3A-5ED88EC50DD0}" srcOrd="0" destOrd="0" presId="urn:microsoft.com/office/officeart/2005/8/layout/hierarchy1"/>
    <dgm:cxn modelId="{7B96C68D-71D7-4C76-9525-AB062F20823C}" type="presParOf" srcId="{A88188CD-FEB8-4748-AC86-4E4CBE612A29}" destId="{FA15A4F6-2F88-453F-904B-54E5116B5D3D}" srcOrd="1" destOrd="0" presId="urn:microsoft.com/office/officeart/2005/8/layout/hierarchy1"/>
    <dgm:cxn modelId="{D926EDFC-6B7C-4D98-8A38-903338B60141}" type="presParOf" srcId="{FA15A4F6-2F88-453F-904B-54E5116B5D3D}" destId="{422205DC-ED09-44F1-B631-C269462DBB6F}" srcOrd="0" destOrd="0" presId="urn:microsoft.com/office/officeart/2005/8/layout/hierarchy1"/>
    <dgm:cxn modelId="{AA1C5C9C-D74F-45C7-88CF-C0C2984B6C4A}" type="presParOf" srcId="{422205DC-ED09-44F1-B631-C269462DBB6F}" destId="{B4801727-2DF5-4816-939A-D96F2874B8B8}" srcOrd="0" destOrd="0" presId="urn:microsoft.com/office/officeart/2005/8/layout/hierarchy1"/>
    <dgm:cxn modelId="{29932F06-0ACE-4162-B78E-80CFF9AF2DFB}" type="presParOf" srcId="{422205DC-ED09-44F1-B631-C269462DBB6F}" destId="{EBAB0028-56B6-49B8-97F8-9A25975F2182}" srcOrd="1" destOrd="0" presId="urn:microsoft.com/office/officeart/2005/8/layout/hierarchy1"/>
    <dgm:cxn modelId="{87149D1D-3EF0-40D4-B7A5-00B047746EAA}" type="presParOf" srcId="{FA15A4F6-2F88-453F-904B-54E5116B5D3D}" destId="{5690013B-CE94-4587-A3A5-DD0C0719D944}" srcOrd="1" destOrd="0" presId="urn:microsoft.com/office/officeart/2005/8/layout/hierarchy1"/>
    <dgm:cxn modelId="{58A1347D-845B-494A-8DEC-1CB0BE45AF54}" type="presParOf" srcId="{5AE77C23-B427-4925-BD67-DC3EE9FB872A}" destId="{89D59660-8A2E-4740-84C5-7DACCE2D54B7}" srcOrd="2" destOrd="0" presId="urn:microsoft.com/office/officeart/2005/8/layout/hierarchy1"/>
    <dgm:cxn modelId="{9FDBF3F4-33B6-402F-BE69-CF08153DC134}" type="presParOf" srcId="{5AE77C23-B427-4925-BD67-DC3EE9FB872A}" destId="{5E2E7520-46FE-4DA0-A308-D63397B56375}" srcOrd="3" destOrd="0" presId="urn:microsoft.com/office/officeart/2005/8/layout/hierarchy1"/>
    <dgm:cxn modelId="{D15E8FA5-1CD5-47BA-9C9D-4928CEDD4AB1}" type="presParOf" srcId="{5E2E7520-46FE-4DA0-A308-D63397B56375}" destId="{F9187713-5343-4AAF-BC6D-E389FBC85A72}" srcOrd="0" destOrd="0" presId="urn:microsoft.com/office/officeart/2005/8/layout/hierarchy1"/>
    <dgm:cxn modelId="{F263277C-0A23-41E7-9423-829363845F75}" type="presParOf" srcId="{F9187713-5343-4AAF-BC6D-E389FBC85A72}" destId="{49206587-FC6F-4609-8F9F-4E15192EEA62}" srcOrd="0" destOrd="0" presId="urn:microsoft.com/office/officeart/2005/8/layout/hierarchy1"/>
    <dgm:cxn modelId="{EC840EC6-7CD0-4A2C-8148-7E6209D1C7EE}" type="presParOf" srcId="{F9187713-5343-4AAF-BC6D-E389FBC85A72}" destId="{AEC25141-B749-4E10-828C-B0FF057E8F49}" srcOrd="1" destOrd="0" presId="urn:microsoft.com/office/officeart/2005/8/layout/hierarchy1"/>
    <dgm:cxn modelId="{32B8BE6A-6803-4D50-8141-ABF463550C1A}" type="presParOf" srcId="{5E2E7520-46FE-4DA0-A308-D63397B56375}" destId="{C873BC5B-108C-4EFF-AE74-55B44C55E4B0}" srcOrd="1" destOrd="0" presId="urn:microsoft.com/office/officeart/2005/8/layout/hierarchy1"/>
    <dgm:cxn modelId="{7E98E0DE-088C-40B7-9693-E3027413DB04}" type="presParOf" srcId="{C873BC5B-108C-4EFF-AE74-55B44C55E4B0}" destId="{FDD752DF-14DA-40C5-B574-F76018172546}" srcOrd="0" destOrd="0" presId="urn:microsoft.com/office/officeart/2005/8/layout/hierarchy1"/>
    <dgm:cxn modelId="{581D45D6-B237-4DE2-A9EC-BCDD433E96D1}" type="presParOf" srcId="{C873BC5B-108C-4EFF-AE74-55B44C55E4B0}" destId="{EE179434-88A6-47E3-B940-267032547B1E}" srcOrd="1" destOrd="0" presId="urn:microsoft.com/office/officeart/2005/8/layout/hierarchy1"/>
    <dgm:cxn modelId="{68A712D5-E7FB-4F04-9747-54404485E93E}" type="presParOf" srcId="{EE179434-88A6-47E3-B940-267032547B1E}" destId="{0FD908C2-DABB-45DA-A00F-7651D115E815}" srcOrd="0" destOrd="0" presId="urn:microsoft.com/office/officeart/2005/8/layout/hierarchy1"/>
    <dgm:cxn modelId="{5584371C-3E5A-45C2-BF32-52D5A044750B}" type="presParOf" srcId="{0FD908C2-DABB-45DA-A00F-7651D115E815}" destId="{8F90729F-CC64-46DD-8836-3048E15E8748}" srcOrd="0" destOrd="0" presId="urn:microsoft.com/office/officeart/2005/8/layout/hierarchy1"/>
    <dgm:cxn modelId="{9149F349-D9C0-48B6-9097-780F846B9437}" type="presParOf" srcId="{0FD908C2-DABB-45DA-A00F-7651D115E815}" destId="{79DD76F3-4C39-4318-8EC2-79F272DD1AF2}" srcOrd="1" destOrd="0" presId="urn:microsoft.com/office/officeart/2005/8/layout/hierarchy1"/>
    <dgm:cxn modelId="{0E7A8221-2EB7-4AEC-81D2-386A0D353959}" type="presParOf" srcId="{EE179434-88A6-47E3-B940-267032547B1E}" destId="{DB69125E-54D2-4912-89F2-5D5EE4208B47}" srcOrd="1" destOrd="0" presId="urn:microsoft.com/office/officeart/2005/8/layout/hierarchy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0DA1A-6181-4528-AB48-860B002915C8}">
      <dsp:nvSpPr>
        <dsp:cNvPr id="0" name=""/>
        <dsp:cNvSpPr/>
      </dsp:nvSpPr>
      <dsp:spPr>
        <a:xfrm>
          <a:off x="1122441" y="1386"/>
          <a:ext cx="2140098" cy="12840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BP-A0210</a:t>
          </a:r>
        </a:p>
      </dsp:txBody>
      <dsp:txXfrm>
        <a:off x="1122441" y="1386"/>
        <a:ext cx="2140098" cy="1284059"/>
      </dsp:txXfrm>
    </dsp:sp>
    <dsp:sp modelId="{B5A22076-27C5-4B8F-9B39-319125C91609}">
      <dsp:nvSpPr>
        <dsp:cNvPr id="0" name=""/>
        <dsp:cNvSpPr/>
      </dsp:nvSpPr>
      <dsp:spPr>
        <a:xfrm>
          <a:off x="3476550" y="1386"/>
          <a:ext cx="2140098" cy="1284059"/>
        </a:xfrm>
        <a:prstGeom prst="rect">
          <a:avLst/>
        </a:prstGeom>
        <a:gradFill rotWithShape="0">
          <a:gsLst>
            <a:gs pos="0">
              <a:schemeClr val="accent2">
                <a:hueOff val="644361"/>
                <a:satOff val="-1849"/>
                <a:lumOff val="-2961"/>
                <a:alphaOff val="0"/>
                <a:satMod val="103000"/>
                <a:lumMod val="102000"/>
                <a:tint val="94000"/>
              </a:schemeClr>
            </a:gs>
            <a:gs pos="50000">
              <a:schemeClr val="accent2">
                <a:hueOff val="644361"/>
                <a:satOff val="-1849"/>
                <a:lumOff val="-2961"/>
                <a:alphaOff val="0"/>
                <a:satMod val="110000"/>
                <a:lumMod val="100000"/>
                <a:shade val="100000"/>
              </a:schemeClr>
            </a:gs>
            <a:gs pos="100000">
              <a:schemeClr val="accent2">
                <a:hueOff val="644361"/>
                <a:satOff val="-1849"/>
                <a:lumOff val="-2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Supervised Release Plan (if applicable)</a:t>
          </a:r>
        </a:p>
      </dsp:txBody>
      <dsp:txXfrm>
        <a:off x="3476550" y="1386"/>
        <a:ext cx="2140098" cy="1284059"/>
      </dsp:txXfrm>
    </dsp:sp>
    <dsp:sp modelId="{6B38CEB2-062A-4E4B-8D1A-3308C654ED0B}">
      <dsp:nvSpPr>
        <dsp:cNvPr id="0" name=""/>
        <dsp:cNvSpPr/>
      </dsp:nvSpPr>
      <dsp:spPr>
        <a:xfrm>
          <a:off x="5830659" y="1386"/>
          <a:ext cx="2140098" cy="1284059"/>
        </a:xfrm>
        <a:prstGeom prst="rect">
          <a:avLst/>
        </a:prstGeom>
        <a:gradFill rotWithShape="0">
          <a:gsLst>
            <a:gs pos="0">
              <a:schemeClr val="accent2">
                <a:hueOff val="1288723"/>
                <a:satOff val="-3699"/>
                <a:lumOff val="-5922"/>
                <a:alphaOff val="0"/>
                <a:satMod val="103000"/>
                <a:lumMod val="102000"/>
                <a:tint val="94000"/>
              </a:schemeClr>
            </a:gs>
            <a:gs pos="50000">
              <a:schemeClr val="accent2">
                <a:hueOff val="1288723"/>
                <a:satOff val="-3699"/>
                <a:lumOff val="-5922"/>
                <a:alphaOff val="0"/>
                <a:satMod val="110000"/>
                <a:lumMod val="100000"/>
                <a:shade val="100000"/>
              </a:schemeClr>
            </a:gs>
            <a:gs pos="100000">
              <a:schemeClr val="accent2">
                <a:hueOff val="1288723"/>
                <a:satOff val="-3699"/>
                <a:lumOff val="-5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BEMR Exit Summary</a:t>
          </a:r>
        </a:p>
      </dsp:txBody>
      <dsp:txXfrm>
        <a:off x="5830659" y="1386"/>
        <a:ext cx="2140098" cy="1284059"/>
      </dsp:txXfrm>
    </dsp:sp>
    <dsp:sp modelId="{8FFD5924-5135-47DF-BAC8-346A838151BC}">
      <dsp:nvSpPr>
        <dsp:cNvPr id="0" name=""/>
        <dsp:cNvSpPr/>
      </dsp:nvSpPr>
      <dsp:spPr>
        <a:xfrm>
          <a:off x="1122441" y="1499455"/>
          <a:ext cx="2140098" cy="1284059"/>
        </a:xfrm>
        <a:prstGeom prst="rect">
          <a:avLst/>
        </a:prstGeom>
        <a:gradFill rotWithShape="0">
          <a:gsLst>
            <a:gs pos="0">
              <a:schemeClr val="accent2">
                <a:hueOff val="1933084"/>
                <a:satOff val="-5548"/>
                <a:lumOff val="-8883"/>
                <a:alphaOff val="0"/>
                <a:satMod val="103000"/>
                <a:lumMod val="102000"/>
                <a:tint val="94000"/>
              </a:schemeClr>
            </a:gs>
            <a:gs pos="50000">
              <a:schemeClr val="accent2">
                <a:hueOff val="1933084"/>
                <a:satOff val="-5548"/>
                <a:lumOff val="-8883"/>
                <a:alphaOff val="0"/>
                <a:satMod val="110000"/>
                <a:lumMod val="100000"/>
                <a:shade val="100000"/>
              </a:schemeClr>
            </a:gs>
            <a:gs pos="100000">
              <a:schemeClr val="accent2">
                <a:hueOff val="1933084"/>
                <a:satOff val="-5548"/>
                <a:lumOff val="-8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Community Based Agreement Form</a:t>
          </a:r>
        </a:p>
      </dsp:txBody>
      <dsp:txXfrm>
        <a:off x="1122441" y="1499455"/>
        <a:ext cx="2140098" cy="1284059"/>
      </dsp:txXfrm>
    </dsp:sp>
    <dsp:sp modelId="{10462F7E-0260-4A84-B45F-9E34BD6AD08F}">
      <dsp:nvSpPr>
        <dsp:cNvPr id="0" name=""/>
        <dsp:cNvSpPr/>
      </dsp:nvSpPr>
      <dsp:spPr>
        <a:xfrm>
          <a:off x="3476550" y="1499455"/>
          <a:ext cx="2140098" cy="1284059"/>
        </a:xfrm>
        <a:prstGeom prst="rect">
          <a:avLst/>
        </a:prstGeom>
        <a:gradFill rotWithShape="0">
          <a:gsLst>
            <a:gs pos="0">
              <a:schemeClr val="accent2">
                <a:hueOff val="2577445"/>
                <a:satOff val="-7397"/>
                <a:lumOff val="-11844"/>
                <a:alphaOff val="0"/>
                <a:satMod val="103000"/>
                <a:lumMod val="102000"/>
                <a:tint val="94000"/>
              </a:schemeClr>
            </a:gs>
            <a:gs pos="50000">
              <a:schemeClr val="accent2">
                <a:hueOff val="2577445"/>
                <a:satOff val="-7397"/>
                <a:lumOff val="-11844"/>
                <a:alphaOff val="0"/>
                <a:satMod val="110000"/>
                <a:lumMod val="100000"/>
                <a:shade val="100000"/>
              </a:schemeClr>
            </a:gs>
            <a:gs pos="100000">
              <a:schemeClr val="accent2">
                <a:hueOff val="2577445"/>
                <a:satOff val="-7397"/>
                <a:lumOff val="-118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Conditions of Home Detention</a:t>
          </a:r>
        </a:p>
      </dsp:txBody>
      <dsp:txXfrm>
        <a:off x="3476550" y="1499455"/>
        <a:ext cx="2140098" cy="1284059"/>
      </dsp:txXfrm>
    </dsp:sp>
    <dsp:sp modelId="{2CC8EFA9-A495-4DF6-A1EE-C07B3B353C95}">
      <dsp:nvSpPr>
        <dsp:cNvPr id="0" name=""/>
        <dsp:cNvSpPr/>
      </dsp:nvSpPr>
      <dsp:spPr>
        <a:xfrm>
          <a:off x="5830659" y="1499455"/>
          <a:ext cx="2140098" cy="1284059"/>
        </a:xfrm>
        <a:prstGeom prst="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PSR</a:t>
          </a:r>
        </a:p>
      </dsp:txBody>
      <dsp:txXfrm>
        <a:off x="5830659" y="1499455"/>
        <a:ext cx="2140098" cy="1284059"/>
      </dsp:txXfrm>
    </dsp:sp>
    <dsp:sp modelId="{B4E46E52-D4D7-4C17-AE59-3F91A987BD94}">
      <dsp:nvSpPr>
        <dsp:cNvPr id="0" name=""/>
        <dsp:cNvSpPr/>
      </dsp:nvSpPr>
      <dsp:spPr>
        <a:xfrm>
          <a:off x="1122441" y="2997524"/>
          <a:ext cx="2140098" cy="1284059"/>
        </a:xfrm>
        <a:prstGeom prst="rect">
          <a:avLst/>
        </a:prstGeom>
        <a:gradFill rotWithShape="0">
          <a:gsLst>
            <a:gs pos="0">
              <a:schemeClr val="accent2">
                <a:hueOff val="3866169"/>
                <a:satOff val="-11096"/>
                <a:lumOff val="-17765"/>
                <a:alphaOff val="0"/>
                <a:satMod val="103000"/>
                <a:lumMod val="102000"/>
                <a:tint val="94000"/>
              </a:schemeClr>
            </a:gs>
            <a:gs pos="50000">
              <a:schemeClr val="accent2">
                <a:hueOff val="3866169"/>
                <a:satOff val="-11096"/>
                <a:lumOff val="-17765"/>
                <a:alphaOff val="0"/>
                <a:satMod val="110000"/>
                <a:lumMod val="100000"/>
                <a:shade val="100000"/>
              </a:schemeClr>
            </a:gs>
            <a:gs pos="100000">
              <a:schemeClr val="accent2">
                <a:hueOff val="3866169"/>
                <a:satOff val="-11096"/>
                <a:lumOff val="-17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J&amp;C</a:t>
          </a:r>
        </a:p>
      </dsp:txBody>
      <dsp:txXfrm>
        <a:off x="1122441" y="2997524"/>
        <a:ext cx="2140098" cy="1284059"/>
      </dsp:txXfrm>
    </dsp:sp>
    <dsp:sp modelId="{100E6AF7-88BE-4F48-8735-88DF15FC30A5}">
      <dsp:nvSpPr>
        <dsp:cNvPr id="0" name=""/>
        <dsp:cNvSpPr/>
      </dsp:nvSpPr>
      <dsp:spPr>
        <a:xfrm>
          <a:off x="3476550" y="2997524"/>
          <a:ext cx="2140098" cy="1284059"/>
        </a:xfrm>
        <a:prstGeom prst="rect">
          <a:avLst/>
        </a:prstGeom>
        <a:gradFill rotWithShape="0">
          <a:gsLst>
            <a:gs pos="0">
              <a:schemeClr val="accent2">
                <a:hueOff val="4510529"/>
                <a:satOff val="-12945"/>
                <a:lumOff val="-20726"/>
                <a:alphaOff val="0"/>
                <a:satMod val="103000"/>
                <a:lumMod val="102000"/>
                <a:tint val="94000"/>
              </a:schemeClr>
            </a:gs>
            <a:gs pos="50000">
              <a:schemeClr val="accent2">
                <a:hueOff val="4510529"/>
                <a:satOff val="-12945"/>
                <a:lumOff val="-20726"/>
                <a:alphaOff val="0"/>
                <a:satMod val="110000"/>
                <a:lumMod val="100000"/>
                <a:shade val="100000"/>
              </a:schemeClr>
            </a:gs>
            <a:gs pos="100000">
              <a:schemeClr val="accent2">
                <a:hueOff val="4510529"/>
                <a:satOff val="-12945"/>
                <a:lumOff val="-20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Progress Report</a:t>
          </a:r>
        </a:p>
      </dsp:txBody>
      <dsp:txXfrm>
        <a:off x="3476550" y="2997524"/>
        <a:ext cx="2140098" cy="1284059"/>
      </dsp:txXfrm>
    </dsp:sp>
    <dsp:sp modelId="{8FD42CFB-8F35-4CC5-A399-581557820E6D}">
      <dsp:nvSpPr>
        <dsp:cNvPr id="0" name=""/>
        <dsp:cNvSpPr/>
      </dsp:nvSpPr>
      <dsp:spPr>
        <a:xfrm>
          <a:off x="5830659" y="2997524"/>
          <a:ext cx="2140098" cy="1284059"/>
        </a:xfrm>
        <a:prstGeom prst="rect">
          <a:avLst/>
        </a:prstGeom>
        <a:gradFill rotWithShape="0">
          <a:gsLst>
            <a:gs pos="0">
              <a:schemeClr val="accent2">
                <a:hueOff val="5154891"/>
                <a:satOff val="-14794"/>
                <a:lumOff val="-23687"/>
                <a:alphaOff val="0"/>
                <a:satMod val="103000"/>
                <a:lumMod val="102000"/>
                <a:tint val="94000"/>
              </a:schemeClr>
            </a:gs>
            <a:gs pos="50000">
              <a:schemeClr val="accent2">
                <a:hueOff val="5154891"/>
                <a:satOff val="-14794"/>
                <a:lumOff val="-23687"/>
                <a:alphaOff val="0"/>
                <a:satMod val="110000"/>
                <a:lumMod val="100000"/>
                <a:shade val="100000"/>
              </a:schemeClr>
            </a:gs>
            <a:gs pos="100000">
              <a:schemeClr val="accent2">
                <a:hueOff val="5154891"/>
                <a:satOff val="-14794"/>
                <a:lumOff val="-2368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Documentation regarding unresolved pending charges and detainers</a:t>
          </a:r>
        </a:p>
      </dsp:txBody>
      <dsp:txXfrm>
        <a:off x="5830659" y="2997524"/>
        <a:ext cx="2140098" cy="1284059"/>
      </dsp:txXfrm>
    </dsp:sp>
    <dsp:sp modelId="{9EB46F2C-130E-4962-BFD3-E07EA38F1B55}">
      <dsp:nvSpPr>
        <dsp:cNvPr id="0" name=""/>
        <dsp:cNvSpPr/>
      </dsp:nvSpPr>
      <dsp:spPr>
        <a:xfrm>
          <a:off x="2299496" y="4495594"/>
          <a:ext cx="2140098" cy="1284059"/>
        </a:xfrm>
        <a:prstGeom prst="rect">
          <a:avLst/>
        </a:prstGeom>
        <a:gradFill rotWithShape="0">
          <a:gsLst>
            <a:gs pos="0">
              <a:schemeClr val="accent2">
                <a:hueOff val="5799252"/>
                <a:satOff val="-16644"/>
                <a:lumOff val="-26648"/>
                <a:alphaOff val="0"/>
                <a:satMod val="103000"/>
                <a:lumMod val="102000"/>
                <a:tint val="94000"/>
              </a:schemeClr>
            </a:gs>
            <a:gs pos="50000">
              <a:schemeClr val="accent2">
                <a:hueOff val="5799252"/>
                <a:satOff val="-16644"/>
                <a:lumOff val="-26648"/>
                <a:alphaOff val="0"/>
                <a:satMod val="110000"/>
                <a:lumMod val="100000"/>
                <a:shade val="100000"/>
              </a:schemeClr>
            </a:gs>
            <a:gs pos="100000">
              <a:schemeClr val="accent2">
                <a:hueOff val="5799252"/>
                <a:satOff val="-16644"/>
                <a:lumOff val="-266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FTC Worksheet</a:t>
          </a:r>
        </a:p>
      </dsp:txBody>
      <dsp:txXfrm>
        <a:off x="2299496" y="4495594"/>
        <a:ext cx="2140098" cy="1284059"/>
      </dsp:txXfrm>
    </dsp:sp>
    <dsp:sp modelId="{2D1ABFAF-A746-4B92-9F8D-5BB7C4106AB8}">
      <dsp:nvSpPr>
        <dsp:cNvPr id="0" name=""/>
        <dsp:cNvSpPr/>
      </dsp:nvSpPr>
      <dsp:spPr>
        <a:xfrm>
          <a:off x="4653604" y="4495594"/>
          <a:ext cx="2140098" cy="1284059"/>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DAL indicating each detaining authority was notified of pend. Release to Community</a:t>
          </a:r>
        </a:p>
      </dsp:txBody>
      <dsp:txXfrm>
        <a:off x="4653604" y="4495594"/>
        <a:ext cx="2140098" cy="12840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752DF-14DA-40C5-B574-F76018172546}">
      <dsp:nvSpPr>
        <dsp:cNvPr id="0" name=""/>
        <dsp:cNvSpPr/>
      </dsp:nvSpPr>
      <dsp:spPr>
        <a:xfrm>
          <a:off x="3775573" y="1334923"/>
          <a:ext cx="91440" cy="194880"/>
        </a:xfrm>
        <a:custGeom>
          <a:avLst/>
          <a:gdLst/>
          <a:ahLst/>
          <a:cxnLst/>
          <a:rect l="0" t="0" r="0" b="0"/>
          <a:pathLst>
            <a:path>
              <a:moveTo>
                <a:pt x="45720" y="0"/>
              </a:moveTo>
              <a:lnTo>
                <a:pt x="45720" y="113657"/>
              </a:lnTo>
              <a:lnTo>
                <a:pt x="48402" y="113657"/>
              </a:lnTo>
              <a:lnTo>
                <a:pt x="48402" y="19488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D59660-8A2E-4740-84C5-7DACCE2D54B7}">
      <dsp:nvSpPr>
        <dsp:cNvPr id="0" name=""/>
        <dsp:cNvSpPr/>
      </dsp:nvSpPr>
      <dsp:spPr>
        <a:xfrm>
          <a:off x="2620196" y="557303"/>
          <a:ext cx="1201097" cy="220874"/>
        </a:xfrm>
        <a:custGeom>
          <a:avLst/>
          <a:gdLst/>
          <a:ahLst/>
          <a:cxnLst/>
          <a:rect l="0" t="0" r="0" b="0"/>
          <a:pathLst>
            <a:path>
              <a:moveTo>
                <a:pt x="0" y="0"/>
              </a:moveTo>
              <a:lnTo>
                <a:pt x="0" y="139652"/>
              </a:lnTo>
              <a:lnTo>
                <a:pt x="1201097" y="139652"/>
              </a:lnTo>
              <a:lnTo>
                <a:pt x="1201097" y="22087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E04F51-AE38-41ED-BA3A-5ED88EC50DD0}">
      <dsp:nvSpPr>
        <dsp:cNvPr id="0" name=""/>
        <dsp:cNvSpPr/>
      </dsp:nvSpPr>
      <dsp:spPr>
        <a:xfrm>
          <a:off x="1512562" y="1317864"/>
          <a:ext cx="387064" cy="234709"/>
        </a:xfrm>
        <a:custGeom>
          <a:avLst/>
          <a:gdLst/>
          <a:ahLst/>
          <a:cxnLst/>
          <a:rect l="0" t="0" r="0" b="0"/>
          <a:pathLst>
            <a:path>
              <a:moveTo>
                <a:pt x="0" y="0"/>
              </a:moveTo>
              <a:lnTo>
                <a:pt x="0" y="153487"/>
              </a:lnTo>
              <a:lnTo>
                <a:pt x="387064" y="153487"/>
              </a:lnTo>
              <a:lnTo>
                <a:pt x="387064" y="234709"/>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D0BB3D-37DD-43AC-9DCA-334FB9A5C62C}">
      <dsp:nvSpPr>
        <dsp:cNvPr id="0" name=""/>
        <dsp:cNvSpPr/>
      </dsp:nvSpPr>
      <dsp:spPr>
        <a:xfrm>
          <a:off x="1512562" y="557303"/>
          <a:ext cx="1107634" cy="203816"/>
        </a:xfrm>
        <a:custGeom>
          <a:avLst/>
          <a:gdLst/>
          <a:ahLst/>
          <a:cxnLst/>
          <a:rect l="0" t="0" r="0" b="0"/>
          <a:pathLst>
            <a:path>
              <a:moveTo>
                <a:pt x="1107634" y="0"/>
              </a:moveTo>
              <a:lnTo>
                <a:pt x="1107634" y="122593"/>
              </a:lnTo>
              <a:lnTo>
                <a:pt x="0" y="122593"/>
              </a:lnTo>
              <a:lnTo>
                <a:pt x="0" y="20381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528971-FF4B-4120-B9DA-D2920317AB2A}">
      <dsp:nvSpPr>
        <dsp:cNvPr id="0" name=""/>
        <dsp:cNvSpPr/>
      </dsp:nvSpPr>
      <dsp:spPr>
        <a:xfrm>
          <a:off x="2181814" y="558"/>
          <a:ext cx="876763" cy="5567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47F3D-DB3C-428E-B6C9-4D2FDD3307DE}">
      <dsp:nvSpPr>
        <dsp:cNvPr id="0" name=""/>
        <dsp:cNvSpPr/>
      </dsp:nvSpPr>
      <dsp:spPr>
        <a:xfrm>
          <a:off x="2279232" y="93105"/>
          <a:ext cx="876763" cy="556745"/>
        </a:xfrm>
        <a:prstGeom prst="roundRect">
          <a:avLst>
            <a:gd name="adj" fmla="val 10000"/>
          </a:avLst>
        </a:prstGeom>
        <a:solidFill>
          <a:srgbClr val="92D050">
            <a:alpha val="90000"/>
          </a:srgb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FSA Ineligible</a:t>
          </a:r>
        </a:p>
      </dsp:txBody>
      <dsp:txXfrm>
        <a:off x="2295539" y="109412"/>
        <a:ext cx="844149" cy="524131"/>
      </dsp:txXfrm>
    </dsp:sp>
    <dsp:sp modelId="{1573A0A7-08C7-428A-A428-7FCB59FD9CFA}">
      <dsp:nvSpPr>
        <dsp:cNvPr id="0" name=""/>
        <dsp:cNvSpPr/>
      </dsp:nvSpPr>
      <dsp:spPr>
        <a:xfrm>
          <a:off x="1074180" y="761119"/>
          <a:ext cx="876763" cy="5567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23DBB-AB79-4AEB-AA45-4F9F775522F6}">
      <dsp:nvSpPr>
        <dsp:cNvPr id="0" name=""/>
        <dsp:cNvSpPr/>
      </dsp:nvSpPr>
      <dsp:spPr>
        <a:xfrm>
          <a:off x="1171598" y="853667"/>
          <a:ext cx="876763" cy="55674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Has Detainer or Pending Charges</a:t>
          </a:r>
        </a:p>
      </dsp:txBody>
      <dsp:txXfrm>
        <a:off x="1187905" y="869974"/>
        <a:ext cx="844149" cy="524131"/>
      </dsp:txXfrm>
    </dsp:sp>
    <dsp:sp modelId="{B4801727-2DF5-4816-939A-D96F2874B8B8}">
      <dsp:nvSpPr>
        <dsp:cNvPr id="0" name=""/>
        <dsp:cNvSpPr/>
      </dsp:nvSpPr>
      <dsp:spPr>
        <a:xfrm>
          <a:off x="1133945" y="1552574"/>
          <a:ext cx="1531364" cy="6545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B0028-56B6-49B8-97F8-9A25975F2182}">
      <dsp:nvSpPr>
        <dsp:cNvPr id="0" name=""/>
        <dsp:cNvSpPr/>
      </dsp:nvSpPr>
      <dsp:spPr>
        <a:xfrm>
          <a:off x="1231363" y="1645121"/>
          <a:ext cx="1531364" cy="65458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Review under SCA and document in exclusion memo to Warden</a:t>
          </a:r>
        </a:p>
      </dsp:txBody>
      <dsp:txXfrm>
        <a:off x="1250535" y="1664293"/>
        <a:ext cx="1493020" cy="616243"/>
      </dsp:txXfrm>
    </dsp:sp>
    <dsp:sp modelId="{49206587-FC6F-4609-8F9F-4E15192EEA62}">
      <dsp:nvSpPr>
        <dsp:cNvPr id="0" name=""/>
        <dsp:cNvSpPr/>
      </dsp:nvSpPr>
      <dsp:spPr>
        <a:xfrm>
          <a:off x="3356118" y="778178"/>
          <a:ext cx="930351" cy="5567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25141-B749-4E10-828C-B0FF057E8F49}">
      <dsp:nvSpPr>
        <dsp:cNvPr id="0" name=""/>
        <dsp:cNvSpPr/>
      </dsp:nvSpPr>
      <dsp:spPr>
        <a:xfrm>
          <a:off x="3453536" y="870725"/>
          <a:ext cx="930351" cy="55674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No Pending Charges or Detainer</a:t>
          </a:r>
        </a:p>
      </dsp:txBody>
      <dsp:txXfrm>
        <a:off x="3469843" y="887032"/>
        <a:ext cx="897737" cy="524131"/>
      </dsp:txXfrm>
    </dsp:sp>
    <dsp:sp modelId="{8F90729F-CC64-46DD-8836-3048E15E8748}">
      <dsp:nvSpPr>
        <dsp:cNvPr id="0" name=""/>
        <dsp:cNvSpPr/>
      </dsp:nvSpPr>
      <dsp:spPr>
        <a:xfrm>
          <a:off x="3227238" y="1529803"/>
          <a:ext cx="1193477" cy="6941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DD76F3-4C39-4318-8EC2-79F272DD1AF2}">
      <dsp:nvSpPr>
        <dsp:cNvPr id="0" name=""/>
        <dsp:cNvSpPr/>
      </dsp:nvSpPr>
      <dsp:spPr>
        <a:xfrm>
          <a:off x="3324656" y="1622351"/>
          <a:ext cx="1193477" cy="69410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Review under SCA and HC, complete RRC Referral for SCA only</a:t>
          </a:r>
        </a:p>
      </dsp:txBody>
      <dsp:txXfrm>
        <a:off x="3344986" y="1642681"/>
        <a:ext cx="1152817" cy="653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F6335-85B5-42E3-B88F-1B3AAC15C7D0}">
      <dsp:nvSpPr>
        <dsp:cNvPr id="0" name=""/>
        <dsp:cNvSpPr/>
      </dsp:nvSpPr>
      <dsp:spPr>
        <a:xfrm>
          <a:off x="0" y="262166"/>
          <a:ext cx="6463481" cy="122218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Completed in its entirety </a:t>
          </a:r>
        </a:p>
      </dsp:txBody>
      <dsp:txXfrm>
        <a:off x="59662" y="321828"/>
        <a:ext cx="6344157" cy="1102857"/>
      </dsp:txXfrm>
    </dsp:sp>
    <dsp:sp modelId="{C2A60E8B-9073-4197-B317-CC73541B2FA5}">
      <dsp:nvSpPr>
        <dsp:cNvPr id="0" name=""/>
        <dsp:cNvSpPr/>
      </dsp:nvSpPr>
      <dsp:spPr>
        <a:xfrm>
          <a:off x="0" y="1521014"/>
          <a:ext cx="6463481" cy="122218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RRC placement date should be a date or range (prefer range) and already include any FTC; </a:t>
          </a:r>
          <a:r>
            <a:rPr lang="en-US" sz="2000" b="1" kern="1200" dirty="0">
              <a:solidFill>
                <a:srgbClr val="FFFF00"/>
              </a:solidFill>
            </a:rPr>
            <a:t>RRM staff will not be +/- w/FSA</a:t>
          </a:r>
        </a:p>
      </dsp:txBody>
      <dsp:txXfrm>
        <a:off x="59662" y="1580676"/>
        <a:ext cx="6344157" cy="1102857"/>
      </dsp:txXfrm>
    </dsp:sp>
    <dsp:sp modelId="{1E4D0D44-6284-4F61-A215-858B15EA871F}">
      <dsp:nvSpPr>
        <dsp:cNvPr id="0" name=""/>
        <dsp:cNvSpPr/>
      </dsp:nvSpPr>
      <dsp:spPr>
        <a:xfrm>
          <a:off x="0" y="2787169"/>
          <a:ext cx="6463481" cy="122218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Block 11 ”Additional Information” is critical for referrals regarding inmates with unresolved pending charges or detainers.</a:t>
          </a:r>
        </a:p>
      </dsp:txBody>
      <dsp:txXfrm>
        <a:off x="59662" y="2846831"/>
        <a:ext cx="6344157" cy="1102857"/>
      </dsp:txXfrm>
    </dsp:sp>
    <dsp:sp modelId="{C38AA83E-1921-4EF1-BFF9-446DB1A5EEE9}">
      <dsp:nvSpPr>
        <dsp:cNvPr id="0" name=""/>
        <dsp:cNvSpPr/>
      </dsp:nvSpPr>
      <dsp:spPr>
        <a:xfrm>
          <a:off x="0" y="4049671"/>
          <a:ext cx="6463481" cy="122218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NON-FSA - All warrants must be resolved prior to community placement. All cleared warrants should be supported by documentation (preferably with the referral packet); at a minimum, retained in the Central File to support Warden’s decision for Community Custody.  Non-extraditable warrants are warrants and not appropriate for Community Custody.  </a:t>
          </a:r>
        </a:p>
      </dsp:txBody>
      <dsp:txXfrm>
        <a:off x="59662" y="4109333"/>
        <a:ext cx="6344157" cy="1102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E92A3-8662-41B8-BCAF-6F90BCC4045B}">
      <dsp:nvSpPr>
        <dsp:cNvPr id="0" name=""/>
        <dsp:cNvSpPr/>
      </dsp:nvSpPr>
      <dsp:spPr>
        <a:xfrm>
          <a:off x="0" y="2573"/>
          <a:ext cx="6628804" cy="130919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BEMR should specifically address the forecasting of community resources necessary for continuity of care and be no more than 6 months old whenever possible</a:t>
          </a:r>
        </a:p>
      </dsp:txBody>
      <dsp:txXfrm>
        <a:off x="63909" y="66482"/>
        <a:ext cx="6500986" cy="1181374"/>
      </dsp:txXfrm>
    </dsp:sp>
    <dsp:sp modelId="{4F123CF5-D78C-4535-ABAD-556F7708EB6F}">
      <dsp:nvSpPr>
        <dsp:cNvPr id="0" name=""/>
        <dsp:cNvSpPr/>
      </dsp:nvSpPr>
      <dsp:spPr>
        <a:xfrm>
          <a:off x="0" y="1324576"/>
          <a:ext cx="6628804" cy="1131315"/>
        </a:xfrm>
        <a:prstGeom prst="round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It is imperative the resources of the proposed residence are available to manage the necessary care (i.e., wheelchair access, lifting assistance, transportation to medical appointments, etc.).</a:t>
          </a:r>
        </a:p>
      </dsp:txBody>
      <dsp:txXfrm>
        <a:off x="55226" y="1379802"/>
        <a:ext cx="6518352" cy="1020863"/>
      </dsp:txXfrm>
    </dsp:sp>
    <dsp:sp modelId="{9C21B67B-1EED-49AF-B174-6BB57345770A}">
      <dsp:nvSpPr>
        <dsp:cNvPr id="0" name=""/>
        <dsp:cNvSpPr/>
      </dsp:nvSpPr>
      <dsp:spPr>
        <a:xfrm>
          <a:off x="0" y="2462379"/>
          <a:ext cx="6628804" cy="1131315"/>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The BOP is responsible for all medical care in the community.  Residents do NOT pay for their own care.</a:t>
          </a:r>
        </a:p>
      </dsp:txBody>
      <dsp:txXfrm>
        <a:off x="55226" y="2517605"/>
        <a:ext cx="6518352" cy="1020863"/>
      </dsp:txXfrm>
    </dsp:sp>
    <dsp:sp modelId="{677C8E61-2E41-4516-8D32-A8D90C51C492}">
      <dsp:nvSpPr>
        <dsp:cNvPr id="0" name=""/>
        <dsp:cNvSpPr/>
      </dsp:nvSpPr>
      <dsp:spPr>
        <a:xfrm>
          <a:off x="0" y="3612830"/>
          <a:ext cx="6628804" cy="1131315"/>
        </a:xfrm>
        <a:prstGeom prst="round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RRCs cannot manage residents that cannot take care of their own activities of daily living; they are not set up to render such medical care</a:t>
          </a:r>
        </a:p>
      </dsp:txBody>
      <dsp:txXfrm>
        <a:off x="55226" y="3668056"/>
        <a:ext cx="6518352" cy="1020863"/>
      </dsp:txXfrm>
    </dsp:sp>
    <dsp:sp modelId="{EF6FB2F2-72D0-4EFF-B27F-BF49A2DABC86}">
      <dsp:nvSpPr>
        <dsp:cNvPr id="0" name=""/>
        <dsp:cNvSpPr/>
      </dsp:nvSpPr>
      <dsp:spPr>
        <a:xfrm>
          <a:off x="0" y="4756957"/>
          <a:ext cx="6628804" cy="1131315"/>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RRMB must be able to manage the individual!</a:t>
          </a:r>
        </a:p>
      </dsp:txBody>
      <dsp:txXfrm>
        <a:off x="55226" y="4812183"/>
        <a:ext cx="6518352" cy="1020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2A2B8-3CD2-4881-AEF8-5B666C3B37E7}">
      <dsp:nvSpPr>
        <dsp:cNvPr id="0" name=""/>
        <dsp:cNvSpPr/>
      </dsp:nvSpPr>
      <dsp:spPr>
        <a:xfrm>
          <a:off x="0" y="69960"/>
          <a:ext cx="6628804" cy="9149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bg1"/>
              </a:solidFill>
            </a:rPr>
            <a:t>INACCURATE INFO IN THE BUREAU’S INFORMATION SYSTEM</a:t>
          </a:r>
        </a:p>
      </dsp:txBody>
      <dsp:txXfrm>
        <a:off x="44664" y="114624"/>
        <a:ext cx="6539476" cy="825612"/>
      </dsp:txXfrm>
    </dsp:sp>
    <dsp:sp modelId="{116D6FE0-69F4-479F-ACC2-4FD28B074FEE}">
      <dsp:nvSpPr>
        <dsp:cNvPr id="0" name=""/>
        <dsp:cNvSpPr/>
      </dsp:nvSpPr>
      <dsp:spPr>
        <a:xfrm>
          <a:off x="0" y="1051140"/>
          <a:ext cx="6628804" cy="914940"/>
        </a:xfrm>
        <a:prstGeom prst="round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bg1"/>
              </a:solidFill>
            </a:rPr>
            <a:t>INCORRECT RELEASE ADDRESSES</a:t>
          </a:r>
        </a:p>
      </dsp:txBody>
      <dsp:txXfrm>
        <a:off x="44664" y="1095804"/>
        <a:ext cx="6539476" cy="825612"/>
      </dsp:txXfrm>
    </dsp:sp>
    <dsp:sp modelId="{38B727F9-BA90-42E3-BEB1-B9DA2AE4659D}">
      <dsp:nvSpPr>
        <dsp:cNvPr id="0" name=""/>
        <dsp:cNvSpPr/>
      </dsp:nvSpPr>
      <dsp:spPr>
        <a:xfrm>
          <a:off x="0" y="2032320"/>
          <a:ext cx="6628804" cy="91494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bg1"/>
              </a:solidFill>
            </a:rPr>
            <a:t>INACCURATE CUSTODY CLASSIFICATION/FSA STATUS</a:t>
          </a:r>
        </a:p>
      </dsp:txBody>
      <dsp:txXfrm>
        <a:off x="44664" y="2076984"/>
        <a:ext cx="6539476" cy="825612"/>
      </dsp:txXfrm>
    </dsp:sp>
    <dsp:sp modelId="{C0C1A3E0-5963-48FA-86A3-68859BD6357F}">
      <dsp:nvSpPr>
        <dsp:cNvPr id="0" name=""/>
        <dsp:cNvSpPr/>
      </dsp:nvSpPr>
      <dsp:spPr>
        <a:xfrm>
          <a:off x="0" y="3013500"/>
          <a:ext cx="6628804" cy="914940"/>
        </a:xfrm>
        <a:prstGeom prst="round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bg1"/>
              </a:solidFill>
            </a:rPr>
            <a:t>MISSING IDENTIFIERS (FBI, SSN, etc.)</a:t>
          </a:r>
        </a:p>
      </dsp:txBody>
      <dsp:txXfrm>
        <a:off x="44664" y="3058164"/>
        <a:ext cx="6539476" cy="825612"/>
      </dsp:txXfrm>
    </dsp:sp>
    <dsp:sp modelId="{E078AEAF-D083-480C-B67A-64BC8E2F4C14}">
      <dsp:nvSpPr>
        <dsp:cNvPr id="0" name=""/>
        <dsp:cNvSpPr/>
      </dsp:nvSpPr>
      <dsp:spPr>
        <a:xfrm>
          <a:off x="0" y="3994680"/>
          <a:ext cx="6628804" cy="91494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Placement time requested in sections 3 and 12 conflict</a:t>
          </a:r>
        </a:p>
      </dsp:txBody>
      <dsp:txXfrm>
        <a:off x="44664" y="4039344"/>
        <a:ext cx="6539476" cy="825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B748E-080D-4EC4-9165-986CBB799A80}">
      <dsp:nvSpPr>
        <dsp:cNvPr id="0" name=""/>
        <dsp:cNvSpPr/>
      </dsp:nvSpPr>
      <dsp:spPr>
        <a:xfrm>
          <a:off x="0" y="14205"/>
          <a:ext cx="6628804" cy="15947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chemeClr val="bg1"/>
              </a:solidFill>
            </a:rPr>
            <a:t>REFERRAL DOES NOT MEET AND/OR ADDRESS ALL CRITERIA OUTLINED IN POLICY OR GUIDANCE MEMO</a:t>
          </a:r>
        </a:p>
      </dsp:txBody>
      <dsp:txXfrm>
        <a:off x="77847" y="92052"/>
        <a:ext cx="6473110" cy="1439016"/>
      </dsp:txXfrm>
    </dsp:sp>
    <dsp:sp modelId="{C0279A03-480C-4AE6-B11D-4ADB218931A3}">
      <dsp:nvSpPr>
        <dsp:cNvPr id="0" name=""/>
        <dsp:cNvSpPr/>
      </dsp:nvSpPr>
      <dsp:spPr>
        <a:xfrm>
          <a:off x="0" y="1692435"/>
          <a:ext cx="6628804" cy="159471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chemeClr val="bg1"/>
              </a:solidFill>
            </a:rPr>
            <a:t>INSTITUTION FAILURE TO ENTER/UPDATE CIMS CAN IMPACT PLACEMENT</a:t>
          </a:r>
        </a:p>
      </dsp:txBody>
      <dsp:txXfrm>
        <a:off x="77847" y="1770282"/>
        <a:ext cx="6473110" cy="1439016"/>
      </dsp:txXfrm>
    </dsp:sp>
    <dsp:sp modelId="{8E3286FF-FCE5-496F-B8A4-1B567B036673}">
      <dsp:nvSpPr>
        <dsp:cNvPr id="0" name=""/>
        <dsp:cNvSpPr/>
      </dsp:nvSpPr>
      <dsp:spPr>
        <a:xfrm>
          <a:off x="0" y="3370665"/>
          <a:ext cx="6628804" cy="159471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Missing DALs and documentation indicating pending charges/warrants are resolved </a:t>
          </a:r>
        </a:p>
      </dsp:txBody>
      <dsp:txXfrm>
        <a:off x="77847" y="3448512"/>
        <a:ext cx="6473110" cy="1439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B748E-080D-4EC4-9165-986CBB799A80}">
      <dsp:nvSpPr>
        <dsp:cNvPr id="0" name=""/>
        <dsp:cNvSpPr/>
      </dsp:nvSpPr>
      <dsp:spPr>
        <a:xfrm>
          <a:off x="0" y="42364"/>
          <a:ext cx="6628804" cy="93980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bg1"/>
              </a:solidFill>
            </a:rPr>
            <a:t>Include all necessary documentation with the referral.</a:t>
          </a:r>
        </a:p>
      </dsp:txBody>
      <dsp:txXfrm>
        <a:off x="45877" y="88241"/>
        <a:ext cx="6537050" cy="848048"/>
      </dsp:txXfrm>
    </dsp:sp>
    <dsp:sp modelId="{70F55EB1-81AC-4A94-AE0A-31ADB16E057B}">
      <dsp:nvSpPr>
        <dsp:cNvPr id="0" name=""/>
        <dsp:cNvSpPr/>
      </dsp:nvSpPr>
      <dsp:spPr>
        <a:xfrm>
          <a:off x="0" y="1031126"/>
          <a:ext cx="6628804" cy="939802"/>
        </a:xfrm>
        <a:prstGeom prst="round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bg1"/>
              </a:solidFill>
            </a:rPr>
            <a:t>RRMB will not place an individual with supervision in a Sentencing District other than the one sentenced without an approval from the USPO-Include Relo Approval if required</a:t>
          </a:r>
          <a:endParaRPr lang="en-US" sz="1700" kern="1200"/>
        </a:p>
      </dsp:txBody>
      <dsp:txXfrm>
        <a:off x="45877" y="1077003"/>
        <a:ext cx="6537050" cy="848048"/>
      </dsp:txXfrm>
    </dsp:sp>
    <dsp:sp modelId="{0E5515B6-5380-4CB7-8BBC-C33641DA3875}">
      <dsp:nvSpPr>
        <dsp:cNvPr id="0" name=""/>
        <dsp:cNvSpPr/>
      </dsp:nvSpPr>
      <dsp:spPr>
        <a:xfrm>
          <a:off x="0" y="2019889"/>
          <a:ext cx="6628804" cy="939802"/>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bg1"/>
              </a:solidFill>
            </a:rPr>
            <a:t>Recommend a range-not a date for SCA time-if you want to maximize the inmate’s time in the community.</a:t>
          </a:r>
          <a:endParaRPr lang="en-US" sz="1700" b="1" kern="1200" dirty="0">
            <a:solidFill>
              <a:schemeClr val="bg1"/>
            </a:solidFill>
          </a:endParaRPr>
        </a:p>
      </dsp:txBody>
      <dsp:txXfrm>
        <a:off x="45877" y="2065766"/>
        <a:ext cx="6537050" cy="848048"/>
      </dsp:txXfrm>
    </dsp:sp>
    <dsp:sp modelId="{F6095605-BE51-4A56-9957-14B308AB5414}">
      <dsp:nvSpPr>
        <dsp:cNvPr id="0" name=""/>
        <dsp:cNvSpPr/>
      </dsp:nvSpPr>
      <dsp:spPr>
        <a:xfrm>
          <a:off x="0" y="3008651"/>
          <a:ext cx="6628804" cy="939802"/>
        </a:xfrm>
        <a:prstGeom prst="round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bg1"/>
              </a:solidFill>
            </a:rPr>
            <a:t>Indicate date range for SCA time and include FSA time credits  (no +/-)</a:t>
          </a:r>
          <a:endParaRPr lang="en-US" sz="1700" b="1" kern="1200" dirty="0">
            <a:solidFill>
              <a:schemeClr val="bg1"/>
            </a:solidFill>
          </a:endParaRPr>
        </a:p>
      </dsp:txBody>
      <dsp:txXfrm>
        <a:off x="45877" y="3054528"/>
        <a:ext cx="6537050" cy="848048"/>
      </dsp:txXfrm>
    </dsp:sp>
    <dsp:sp modelId="{8D5E200D-DCD7-46D4-B9CA-7188D7DD8952}">
      <dsp:nvSpPr>
        <dsp:cNvPr id="0" name=""/>
        <dsp:cNvSpPr/>
      </dsp:nvSpPr>
      <dsp:spPr>
        <a:xfrm>
          <a:off x="0" y="3997414"/>
          <a:ext cx="6628804" cy="939802"/>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bg1"/>
              </a:solidFill>
            </a:rPr>
            <a:t>Contact the RRM!!  If there are questions about placement…ask.  Each RRM office has a community corrections box.  It’s there for you!</a:t>
          </a:r>
          <a:endParaRPr lang="en-US" sz="1700" b="1" kern="1200" dirty="0">
            <a:solidFill>
              <a:schemeClr val="bg1"/>
            </a:solidFill>
          </a:endParaRPr>
        </a:p>
      </dsp:txBody>
      <dsp:txXfrm>
        <a:off x="45877" y="4043291"/>
        <a:ext cx="6537050" cy="848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752DF-14DA-40C5-B574-F76018172546}">
      <dsp:nvSpPr>
        <dsp:cNvPr id="0" name=""/>
        <dsp:cNvSpPr/>
      </dsp:nvSpPr>
      <dsp:spPr>
        <a:xfrm>
          <a:off x="5787499" y="1470398"/>
          <a:ext cx="91440" cy="326985"/>
        </a:xfrm>
        <a:custGeom>
          <a:avLst/>
          <a:gdLst/>
          <a:ahLst/>
          <a:cxnLst/>
          <a:rect l="0" t="0" r="0" b="0"/>
          <a:pathLst>
            <a:path>
              <a:moveTo>
                <a:pt x="79326" y="0"/>
              </a:moveTo>
              <a:lnTo>
                <a:pt x="79326" y="259151"/>
              </a:lnTo>
              <a:lnTo>
                <a:pt x="45720" y="259151"/>
              </a:lnTo>
              <a:lnTo>
                <a:pt x="45720" y="326985"/>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D59660-8A2E-4740-84C5-7DACCE2D54B7}">
      <dsp:nvSpPr>
        <dsp:cNvPr id="0" name=""/>
        <dsp:cNvSpPr/>
      </dsp:nvSpPr>
      <dsp:spPr>
        <a:xfrm>
          <a:off x="4225970" y="854910"/>
          <a:ext cx="1640855" cy="150514"/>
        </a:xfrm>
        <a:custGeom>
          <a:avLst/>
          <a:gdLst/>
          <a:ahLst/>
          <a:cxnLst/>
          <a:rect l="0" t="0" r="0" b="0"/>
          <a:pathLst>
            <a:path>
              <a:moveTo>
                <a:pt x="0" y="0"/>
              </a:moveTo>
              <a:lnTo>
                <a:pt x="0" y="82680"/>
              </a:lnTo>
              <a:lnTo>
                <a:pt x="1640855" y="82680"/>
              </a:lnTo>
              <a:lnTo>
                <a:pt x="1640855" y="15051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A27B77-2E79-4044-A8FC-9088EE84E834}">
      <dsp:nvSpPr>
        <dsp:cNvPr id="0" name=""/>
        <dsp:cNvSpPr/>
      </dsp:nvSpPr>
      <dsp:spPr>
        <a:xfrm>
          <a:off x="5546024" y="4579367"/>
          <a:ext cx="91440" cy="212960"/>
        </a:xfrm>
        <a:custGeom>
          <a:avLst/>
          <a:gdLst/>
          <a:ahLst/>
          <a:cxnLst/>
          <a:rect l="0" t="0" r="0" b="0"/>
          <a:pathLst>
            <a:path>
              <a:moveTo>
                <a:pt x="45720" y="0"/>
              </a:moveTo>
              <a:lnTo>
                <a:pt x="45720"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D16585-2B1B-449B-B506-83D70404BA33}">
      <dsp:nvSpPr>
        <dsp:cNvPr id="0" name=""/>
        <dsp:cNvSpPr/>
      </dsp:nvSpPr>
      <dsp:spPr>
        <a:xfrm>
          <a:off x="5546024" y="3833365"/>
          <a:ext cx="91440" cy="212960"/>
        </a:xfrm>
        <a:custGeom>
          <a:avLst/>
          <a:gdLst/>
          <a:ahLst/>
          <a:cxnLst/>
          <a:rect l="0" t="0" r="0" b="0"/>
          <a:pathLst>
            <a:path>
              <a:moveTo>
                <a:pt x="45720" y="0"/>
              </a:moveTo>
              <a:lnTo>
                <a:pt x="45720"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3E4BBB-75E8-4C4C-8CE6-FF0B24206208}">
      <dsp:nvSpPr>
        <dsp:cNvPr id="0" name=""/>
        <dsp:cNvSpPr/>
      </dsp:nvSpPr>
      <dsp:spPr>
        <a:xfrm>
          <a:off x="4712561" y="3155431"/>
          <a:ext cx="879183" cy="212960"/>
        </a:xfrm>
        <a:custGeom>
          <a:avLst/>
          <a:gdLst/>
          <a:ahLst/>
          <a:cxnLst/>
          <a:rect l="0" t="0" r="0" b="0"/>
          <a:pathLst>
            <a:path>
              <a:moveTo>
                <a:pt x="0" y="0"/>
              </a:moveTo>
              <a:lnTo>
                <a:pt x="0" y="145126"/>
              </a:lnTo>
              <a:lnTo>
                <a:pt x="879183" y="145126"/>
              </a:lnTo>
              <a:lnTo>
                <a:pt x="879183"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584696-B9A1-48CC-ACE3-00C797FECBF0}">
      <dsp:nvSpPr>
        <dsp:cNvPr id="0" name=""/>
        <dsp:cNvSpPr/>
      </dsp:nvSpPr>
      <dsp:spPr>
        <a:xfrm>
          <a:off x="4199147" y="4743251"/>
          <a:ext cx="91440" cy="212960"/>
        </a:xfrm>
        <a:custGeom>
          <a:avLst/>
          <a:gdLst/>
          <a:ahLst/>
          <a:cxnLst/>
          <a:rect l="0" t="0" r="0" b="0"/>
          <a:pathLst>
            <a:path>
              <a:moveTo>
                <a:pt x="45720" y="0"/>
              </a:moveTo>
              <a:lnTo>
                <a:pt x="45720"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23A36B-447F-45F7-946D-968C94248BD7}">
      <dsp:nvSpPr>
        <dsp:cNvPr id="0" name=""/>
        <dsp:cNvSpPr/>
      </dsp:nvSpPr>
      <dsp:spPr>
        <a:xfrm>
          <a:off x="3694629" y="3833365"/>
          <a:ext cx="550238" cy="212960"/>
        </a:xfrm>
        <a:custGeom>
          <a:avLst/>
          <a:gdLst/>
          <a:ahLst/>
          <a:cxnLst/>
          <a:rect l="0" t="0" r="0" b="0"/>
          <a:pathLst>
            <a:path>
              <a:moveTo>
                <a:pt x="0" y="0"/>
              </a:moveTo>
              <a:lnTo>
                <a:pt x="0" y="145126"/>
              </a:lnTo>
              <a:lnTo>
                <a:pt x="550238" y="145126"/>
              </a:lnTo>
              <a:lnTo>
                <a:pt x="550238"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86842E-DD13-4D4F-A00B-E49E43B0BEB7}">
      <dsp:nvSpPr>
        <dsp:cNvPr id="0" name=""/>
        <dsp:cNvSpPr/>
      </dsp:nvSpPr>
      <dsp:spPr>
        <a:xfrm>
          <a:off x="3098670" y="4835195"/>
          <a:ext cx="91440" cy="212960"/>
        </a:xfrm>
        <a:custGeom>
          <a:avLst/>
          <a:gdLst/>
          <a:ahLst/>
          <a:cxnLst/>
          <a:rect l="0" t="0" r="0" b="0"/>
          <a:pathLst>
            <a:path>
              <a:moveTo>
                <a:pt x="45720" y="0"/>
              </a:moveTo>
              <a:lnTo>
                <a:pt x="45720"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ABE938-7D8C-4B54-8FA3-F85DD17EFB4A}">
      <dsp:nvSpPr>
        <dsp:cNvPr id="0" name=""/>
        <dsp:cNvSpPr/>
      </dsp:nvSpPr>
      <dsp:spPr>
        <a:xfrm>
          <a:off x="3144390" y="3833365"/>
          <a:ext cx="550238" cy="212960"/>
        </a:xfrm>
        <a:custGeom>
          <a:avLst/>
          <a:gdLst/>
          <a:ahLst/>
          <a:cxnLst/>
          <a:rect l="0" t="0" r="0" b="0"/>
          <a:pathLst>
            <a:path>
              <a:moveTo>
                <a:pt x="550238" y="0"/>
              </a:moveTo>
              <a:lnTo>
                <a:pt x="550238" y="145126"/>
              </a:lnTo>
              <a:lnTo>
                <a:pt x="0" y="145126"/>
              </a:lnTo>
              <a:lnTo>
                <a:pt x="0"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3DA2B7-E498-41F6-99F7-F5CE34699751}">
      <dsp:nvSpPr>
        <dsp:cNvPr id="0" name=""/>
        <dsp:cNvSpPr/>
      </dsp:nvSpPr>
      <dsp:spPr>
        <a:xfrm>
          <a:off x="3694629" y="3155431"/>
          <a:ext cx="1017932" cy="212960"/>
        </a:xfrm>
        <a:custGeom>
          <a:avLst/>
          <a:gdLst/>
          <a:ahLst/>
          <a:cxnLst/>
          <a:rect l="0" t="0" r="0" b="0"/>
          <a:pathLst>
            <a:path>
              <a:moveTo>
                <a:pt x="1017932" y="0"/>
              </a:moveTo>
              <a:lnTo>
                <a:pt x="1017932" y="145126"/>
              </a:lnTo>
              <a:lnTo>
                <a:pt x="0" y="145126"/>
              </a:lnTo>
              <a:lnTo>
                <a:pt x="0"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866759-B927-46B6-982C-09CFDD9A1F8E}">
      <dsp:nvSpPr>
        <dsp:cNvPr id="0" name=""/>
        <dsp:cNvSpPr/>
      </dsp:nvSpPr>
      <dsp:spPr>
        <a:xfrm>
          <a:off x="2966640" y="2477497"/>
          <a:ext cx="1745921" cy="212960"/>
        </a:xfrm>
        <a:custGeom>
          <a:avLst/>
          <a:gdLst/>
          <a:ahLst/>
          <a:cxnLst/>
          <a:rect l="0" t="0" r="0" b="0"/>
          <a:pathLst>
            <a:path>
              <a:moveTo>
                <a:pt x="0" y="0"/>
              </a:moveTo>
              <a:lnTo>
                <a:pt x="0" y="145126"/>
              </a:lnTo>
              <a:lnTo>
                <a:pt x="1745921" y="145126"/>
              </a:lnTo>
              <a:lnTo>
                <a:pt x="1745921"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4F9B90-D9CE-4E1C-A617-2D1D8500B30F}">
      <dsp:nvSpPr>
        <dsp:cNvPr id="0" name=""/>
        <dsp:cNvSpPr/>
      </dsp:nvSpPr>
      <dsp:spPr>
        <a:xfrm>
          <a:off x="1820478" y="5609658"/>
          <a:ext cx="91440" cy="212960"/>
        </a:xfrm>
        <a:custGeom>
          <a:avLst/>
          <a:gdLst/>
          <a:ahLst/>
          <a:cxnLst/>
          <a:rect l="0" t="0" r="0" b="0"/>
          <a:pathLst>
            <a:path>
              <a:moveTo>
                <a:pt x="45720" y="0"/>
              </a:moveTo>
              <a:lnTo>
                <a:pt x="45720"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390BDA-1C57-4897-8806-6FD2E434C48A}">
      <dsp:nvSpPr>
        <dsp:cNvPr id="0" name=""/>
        <dsp:cNvSpPr/>
      </dsp:nvSpPr>
      <dsp:spPr>
        <a:xfrm>
          <a:off x="1820478" y="4511299"/>
          <a:ext cx="91440" cy="212960"/>
        </a:xfrm>
        <a:custGeom>
          <a:avLst/>
          <a:gdLst/>
          <a:ahLst/>
          <a:cxnLst/>
          <a:rect l="0" t="0" r="0" b="0"/>
          <a:pathLst>
            <a:path>
              <a:moveTo>
                <a:pt x="45720" y="0"/>
              </a:moveTo>
              <a:lnTo>
                <a:pt x="45720"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227663-2B27-4AB4-9FB2-32A1A61FC89F}">
      <dsp:nvSpPr>
        <dsp:cNvPr id="0" name=""/>
        <dsp:cNvSpPr/>
      </dsp:nvSpPr>
      <dsp:spPr>
        <a:xfrm>
          <a:off x="1220718" y="3833365"/>
          <a:ext cx="645479" cy="212960"/>
        </a:xfrm>
        <a:custGeom>
          <a:avLst/>
          <a:gdLst/>
          <a:ahLst/>
          <a:cxnLst/>
          <a:rect l="0" t="0" r="0" b="0"/>
          <a:pathLst>
            <a:path>
              <a:moveTo>
                <a:pt x="0" y="0"/>
              </a:moveTo>
              <a:lnTo>
                <a:pt x="0" y="145126"/>
              </a:lnTo>
              <a:lnTo>
                <a:pt x="645479" y="145126"/>
              </a:lnTo>
              <a:lnTo>
                <a:pt x="645479"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8F3527-F9F8-45B0-8893-251009F2438A}">
      <dsp:nvSpPr>
        <dsp:cNvPr id="0" name=""/>
        <dsp:cNvSpPr/>
      </dsp:nvSpPr>
      <dsp:spPr>
        <a:xfrm>
          <a:off x="529519" y="5500012"/>
          <a:ext cx="91440" cy="212960"/>
        </a:xfrm>
        <a:custGeom>
          <a:avLst/>
          <a:gdLst/>
          <a:ahLst/>
          <a:cxnLst/>
          <a:rect l="0" t="0" r="0" b="0"/>
          <a:pathLst>
            <a:path>
              <a:moveTo>
                <a:pt x="45720" y="0"/>
              </a:moveTo>
              <a:lnTo>
                <a:pt x="45720"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2490C7-5CAF-4D8D-8D4A-4EA96FA12C1D}">
      <dsp:nvSpPr>
        <dsp:cNvPr id="0" name=""/>
        <dsp:cNvSpPr/>
      </dsp:nvSpPr>
      <dsp:spPr>
        <a:xfrm>
          <a:off x="529519" y="4511299"/>
          <a:ext cx="91440" cy="212960"/>
        </a:xfrm>
        <a:custGeom>
          <a:avLst/>
          <a:gdLst/>
          <a:ahLst/>
          <a:cxnLst/>
          <a:rect l="0" t="0" r="0" b="0"/>
          <a:pathLst>
            <a:path>
              <a:moveTo>
                <a:pt x="45720" y="0"/>
              </a:moveTo>
              <a:lnTo>
                <a:pt x="45720"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F8CAFB-5E13-47A2-A833-4E7B1477E018}">
      <dsp:nvSpPr>
        <dsp:cNvPr id="0" name=""/>
        <dsp:cNvSpPr/>
      </dsp:nvSpPr>
      <dsp:spPr>
        <a:xfrm>
          <a:off x="575239" y="3833365"/>
          <a:ext cx="645479" cy="212960"/>
        </a:xfrm>
        <a:custGeom>
          <a:avLst/>
          <a:gdLst/>
          <a:ahLst/>
          <a:cxnLst/>
          <a:rect l="0" t="0" r="0" b="0"/>
          <a:pathLst>
            <a:path>
              <a:moveTo>
                <a:pt x="645479" y="0"/>
              </a:moveTo>
              <a:lnTo>
                <a:pt x="645479" y="145126"/>
              </a:lnTo>
              <a:lnTo>
                <a:pt x="0" y="145126"/>
              </a:lnTo>
              <a:lnTo>
                <a:pt x="0"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D27217-E5D2-406A-A7EF-E279F71E549B}">
      <dsp:nvSpPr>
        <dsp:cNvPr id="0" name=""/>
        <dsp:cNvSpPr/>
      </dsp:nvSpPr>
      <dsp:spPr>
        <a:xfrm>
          <a:off x="1174998" y="3155431"/>
          <a:ext cx="91440" cy="212960"/>
        </a:xfrm>
        <a:custGeom>
          <a:avLst/>
          <a:gdLst/>
          <a:ahLst/>
          <a:cxnLst/>
          <a:rect l="0" t="0" r="0" b="0"/>
          <a:pathLst>
            <a:path>
              <a:moveTo>
                <a:pt x="45720" y="0"/>
              </a:moveTo>
              <a:lnTo>
                <a:pt x="45720"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FD124F-A0CB-4899-9D3F-A0244ABFF070}">
      <dsp:nvSpPr>
        <dsp:cNvPr id="0" name=""/>
        <dsp:cNvSpPr/>
      </dsp:nvSpPr>
      <dsp:spPr>
        <a:xfrm>
          <a:off x="1220718" y="2477497"/>
          <a:ext cx="1745921" cy="212960"/>
        </a:xfrm>
        <a:custGeom>
          <a:avLst/>
          <a:gdLst/>
          <a:ahLst/>
          <a:cxnLst/>
          <a:rect l="0" t="0" r="0" b="0"/>
          <a:pathLst>
            <a:path>
              <a:moveTo>
                <a:pt x="1745921" y="0"/>
              </a:moveTo>
              <a:lnTo>
                <a:pt x="1745921" y="145126"/>
              </a:lnTo>
              <a:lnTo>
                <a:pt x="0" y="145126"/>
              </a:lnTo>
              <a:lnTo>
                <a:pt x="0"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FD088B-4176-4C87-AC9E-81E3D83BD6F9}">
      <dsp:nvSpPr>
        <dsp:cNvPr id="0" name=""/>
        <dsp:cNvSpPr/>
      </dsp:nvSpPr>
      <dsp:spPr>
        <a:xfrm>
          <a:off x="2920920" y="1799563"/>
          <a:ext cx="91440" cy="212960"/>
        </a:xfrm>
        <a:custGeom>
          <a:avLst/>
          <a:gdLst/>
          <a:ahLst/>
          <a:cxnLst/>
          <a:rect l="0" t="0" r="0" b="0"/>
          <a:pathLst>
            <a:path>
              <a:moveTo>
                <a:pt x="45720" y="0"/>
              </a:moveTo>
              <a:lnTo>
                <a:pt x="45720" y="21296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D0BB3D-37DD-43AC-9DCA-334FB9A5C62C}">
      <dsp:nvSpPr>
        <dsp:cNvPr id="0" name=""/>
        <dsp:cNvSpPr/>
      </dsp:nvSpPr>
      <dsp:spPr>
        <a:xfrm>
          <a:off x="2966640" y="854910"/>
          <a:ext cx="1259330" cy="293047"/>
        </a:xfrm>
        <a:custGeom>
          <a:avLst/>
          <a:gdLst/>
          <a:ahLst/>
          <a:cxnLst/>
          <a:rect l="0" t="0" r="0" b="0"/>
          <a:pathLst>
            <a:path>
              <a:moveTo>
                <a:pt x="1259330" y="0"/>
              </a:moveTo>
              <a:lnTo>
                <a:pt x="1259330" y="225213"/>
              </a:lnTo>
              <a:lnTo>
                <a:pt x="0" y="225213"/>
              </a:lnTo>
              <a:lnTo>
                <a:pt x="0" y="29304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528971-FF4B-4120-B9DA-D2920317AB2A}">
      <dsp:nvSpPr>
        <dsp:cNvPr id="0" name=""/>
        <dsp:cNvSpPr/>
      </dsp:nvSpPr>
      <dsp:spPr>
        <a:xfrm>
          <a:off x="2811710" y="94037"/>
          <a:ext cx="2828519" cy="7608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47F3D-DB3C-428E-B6C9-4D2FDD3307DE}">
      <dsp:nvSpPr>
        <dsp:cNvPr id="0" name=""/>
        <dsp:cNvSpPr/>
      </dsp:nvSpPr>
      <dsp:spPr>
        <a:xfrm>
          <a:off x="2893071" y="171329"/>
          <a:ext cx="2828519" cy="760873"/>
        </a:xfrm>
        <a:prstGeom prst="roundRect">
          <a:avLst>
            <a:gd name="adj" fmla="val 10000"/>
          </a:avLst>
        </a:prstGeom>
        <a:solidFill>
          <a:schemeClr val="accent1">
            <a:lumMod val="60000"/>
            <a:lumOff val="40000"/>
            <a:alpha val="9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FSA Eligible &amp; applying  FTCs towards RRC/HC</a:t>
          </a:r>
        </a:p>
      </dsp:txBody>
      <dsp:txXfrm>
        <a:off x="2915356" y="193614"/>
        <a:ext cx="2783949" cy="716303"/>
      </dsp:txXfrm>
    </dsp:sp>
    <dsp:sp modelId="{1573A0A7-08C7-428A-A428-7FCB59FD9CFA}">
      <dsp:nvSpPr>
        <dsp:cNvPr id="0" name=""/>
        <dsp:cNvSpPr/>
      </dsp:nvSpPr>
      <dsp:spPr>
        <a:xfrm>
          <a:off x="2476638" y="1147958"/>
          <a:ext cx="980003" cy="6516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23DBB-AB79-4AEB-AA45-4F9F775522F6}">
      <dsp:nvSpPr>
        <dsp:cNvPr id="0" name=""/>
        <dsp:cNvSpPr/>
      </dsp:nvSpPr>
      <dsp:spPr>
        <a:xfrm>
          <a:off x="2557998" y="1225250"/>
          <a:ext cx="980003" cy="6516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Has Detainer or Pending Charges</a:t>
          </a:r>
        </a:p>
      </dsp:txBody>
      <dsp:txXfrm>
        <a:off x="2577083" y="1244335"/>
        <a:ext cx="941833" cy="613434"/>
      </dsp:txXfrm>
    </dsp:sp>
    <dsp:sp modelId="{AC39360C-E4D0-4A2A-92B0-DAE85213D06B}">
      <dsp:nvSpPr>
        <dsp:cNvPr id="0" name=""/>
        <dsp:cNvSpPr/>
      </dsp:nvSpPr>
      <dsp:spPr>
        <a:xfrm>
          <a:off x="2600519" y="2012523"/>
          <a:ext cx="732242" cy="4649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54FE0F-B0B8-47FE-AD3C-6C45853CD2BE}">
      <dsp:nvSpPr>
        <dsp:cNvPr id="0" name=""/>
        <dsp:cNvSpPr/>
      </dsp:nvSpPr>
      <dsp:spPr>
        <a:xfrm>
          <a:off x="2681879" y="2089815"/>
          <a:ext cx="732242" cy="4649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Is it with ICE</a:t>
          </a:r>
        </a:p>
      </dsp:txBody>
      <dsp:txXfrm>
        <a:off x="2695498" y="2103434"/>
        <a:ext cx="705004" cy="437735"/>
      </dsp:txXfrm>
    </dsp:sp>
    <dsp:sp modelId="{14BF4499-1CC5-4A8D-9C05-CB796D3C6EB9}">
      <dsp:nvSpPr>
        <dsp:cNvPr id="0" name=""/>
        <dsp:cNvSpPr/>
      </dsp:nvSpPr>
      <dsp:spPr>
        <a:xfrm>
          <a:off x="854597" y="2690457"/>
          <a:ext cx="732242" cy="4649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D65499-E076-4ED1-9BFA-FE0425EB4BB9}">
      <dsp:nvSpPr>
        <dsp:cNvPr id="0" name=""/>
        <dsp:cNvSpPr/>
      </dsp:nvSpPr>
      <dsp:spPr>
        <a:xfrm>
          <a:off x="935958" y="2767749"/>
          <a:ext cx="732242" cy="4649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YES</a:t>
          </a:r>
        </a:p>
      </dsp:txBody>
      <dsp:txXfrm>
        <a:off x="949577" y="2781368"/>
        <a:ext cx="705004" cy="437735"/>
      </dsp:txXfrm>
    </dsp:sp>
    <dsp:sp modelId="{D765E2C3-C6F7-46E3-B973-E87F5B5D5E45}">
      <dsp:nvSpPr>
        <dsp:cNvPr id="0" name=""/>
        <dsp:cNvSpPr/>
      </dsp:nvSpPr>
      <dsp:spPr>
        <a:xfrm>
          <a:off x="686138" y="3368391"/>
          <a:ext cx="1069161" cy="4649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6B4F5-8109-4930-B937-514682B56EA4}">
      <dsp:nvSpPr>
        <dsp:cNvPr id="0" name=""/>
        <dsp:cNvSpPr/>
      </dsp:nvSpPr>
      <dsp:spPr>
        <a:xfrm>
          <a:off x="767498" y="3445683"/>
          <a:ext cx="1069161" cy="4649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Does inmate have Supervision </a:t>
          </a:r>
        </a:p>
      </dsp:txBody>
      <dsp:txXfrm>
        <a:off x="781117" y="3459302"/>
        <a:ext cx="1041923" cy="437735"/>
      </dsp:txXfrm>
    </dsp:sp>
    <dsp:sp modelId="{A607A6E4-88DF-4FBE-9424-EAB51B27F029}">
      <dsp:nvSpPr>
        <dsp:cNvPr id="0" name=""/>
        <dsp:cNvSpPr/>
      </dsp:nvSpPr>
      <dsp:spPr>
        <a:xfrm>
          <a:off x="209118" y="4046325"/>
          <a:ext cx="732242" cy="4649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A9A7FC-BD79-435A-A324-AA7DA9926239}">
      <dsp:nvSpPr>
        <dsp:cNvPr id="0" name=""/>
        <dsp:cNvSpPr/>
      </dsp:nvSpPr>
      <dsp:spPr>
        <a:xfrm>
          <a:off x="290478" y="4123618"/>
          <a:ext cx="732242" cy="4649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YES</a:t>
          </a:r>
        </a:p>
      </dsp:txBody>
      <dsp:txXfrm>
        <a:off x="304097" y="4137237"/>
        <a:ext cx="705004" cy="437735"/>
      </dsp:txXfrm>
    </dsp:sp>
    <dsp:sp modelId="{B7D399B0-A4C4-4A7C-97E5-19040FB20FA2}">
      <dsp:nvSpPr>
        <dsp:cNvPr id="0" name=""/>
        <dsp:cNvSpPr/>
      </dsp:nvSpPr>
      <dsp:spPr>
        <a:xfrm>
          <a:off x="1758" y="4724259"/>
          <a:ext cx="1146961" cy="77575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DF389-0B42-419A-8B0E-57FD598CBCF3}">
      <dsp:nvSpPr>
        <dsp:cNvPr id="0" name=""/>
        <dsp:cNvSpPr/>
      </dsp:nvSpPr>
      <dsp:spPr>
        <a:xfrm>
          <a:off x="83118" y="4801552"/>
          <a:ext cx="1146961" cy="77575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Review under SCA and document in exclusion memo to Warden. </a:t>
          </a:r>
        </a:p>
      </dsp:txBody>
      <dsp:txXfrm>
        <a:off x="105839" y="4824273"/>
        <a:ext cx="1101519" cy="730310"/>
      </dsp:txXfrm>
    </dsp:sp>
    <dsp:sp modelId="{8B977126-4A92-475B-AC08-CD3D8DDB3EC2}">
      <dsp:nvSpPr>
        <dsp:cNvPr id="0" name=""/>
        <dsp:cNvSpPr/>
      </dsp:nvSpPr>
      <dsp:spPr>
        <a:xfrm>
          <a:off x="146870" y="5712973"/>
          <a:ext cx="856737" cy="11040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C175D-B2F0-4C9D-99A6-3D432FBC7C90}">
      <dsp:nvSpPr>
        <dsp:cNvPr id="0" name=""/>
        <dsp:cNvSpPr/>
      </dsp:nvSpPr>
      <dsp:spPr>
        <a:xfrm>
          <a:off x="228230" y="5790265"/>
          <a:ext cx="856737" cy="11040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Per memo referrenced below they only receive 365 toward early release</a:t>
          </a:r>
        </a:p>
      </dsp:txBody>
      <dsp:txXfrm>
        <a:off x="253323" y="5815358"/>
        <a:ext cx="806551" cy="1053889"/>
      </dsp:txXfrm>
    </dsp:sp>
    <dsp:sp modelId="{6E00BA56-EB9E-438F-9359-F29377DE1020}">
      <dsp:nvSpPr>
        <dsp:cNvPr id="0" name=""/>
        <dsp:cNvSpPr/>
      </dsp:nvSpPr>
      <dsp:spPr>
        <a:xfrm>
          <a:off x="1500077" y="4046325"/>
          <a:ext cx="732242" cy="4649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9556F2-77CB-44BF-81C6-8AD754FA44CB}">
      <dsp:nvSpPr>
        <dsp:cNvPr id="0" name=""/>
        <dsp:cNvSpPr/>
      </dsp:nvSpPr>
      <dsp:spPr>
        <a:xfrm>
          <a:off x="1581437" y="4123618"/>
          <a:ext cx="732242" cy="4649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NO</a:t>
          </a:r>
        </a:p>
      </dsp:txBody>
      <dsp:txXfrm>
        <a:off x="1595056" y="4137237"/>
        <a:ext cx="705004" cy="437735"/>
      </dsp:txXfrm>
    </dsp:sp>
    <dsp:sp modelId="{DD461BA6-32CC-41AE-8ED8-900255DEF357}">
      <dsp:nvSpPr>
        <dsp:cNvPr id="0" name=""/>
        <dsp:cNvSpPr/>
      </dsp:nvSpPr>
      <dsp:spPr>
        <a:xfrm>
          <a:off x="1311440" y="4724259"/>
          <a:ext cx="1109515" cy="8853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9B07F-14D4-4325-AB28-A7CE107C1ADE}">
      <dsp:nvSpPr>
        <dsp:cNvPr id="0" name=""/>
        <dsp:cNvSpPr/>
      </dsp:nvSpPr>
      <dsp:spPr>
        <a:xfrm>
          <a:off x="1392800" y="4801552"/>
          <a:ext cx="1109515" cy="88539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Review SCA and complete RRC referral for FTCs only</a:t>
          </a:r>
        </a:p>
      </dsp:txBody>
      <dsp:txXfrm>
        <a:off x="1418732" y="4827484"/>
        <a:ext cx="1057651" cy="833534"/>
      </dsp:txXfrm>
    </dsp:sp>
    <dsp:sp modelId="{7ED1A134-FAD9-41BF-B3D2-A917E3DE1B44}">
      <dsp:nvSpPr>
        <dsp:cNvPr id="0" name=""/>
        <dsp:cNvSpPr/>
      </dsp:nvSpPr>
      <dsp:spPr>
        <a:xfrm>
          <a:off x="1252993" y="5822618"/>
          <a:ext cx="1226410" cy="8927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BA85D8-E8D0-44DF-ACAD-702BE093CA04}">
      <dsp:nvSpPr>
        <dsp:cNvPr id="0" name=""/>
        <dsp:cNvSpPr/>
      </dsp:nvSpPr>
      <dsp:spPr>
        <a:xfrm>
          <a:off x="1334353" y="5899910"/>
          <a:ext cx="1226410" cy="89278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Records will send DAL and hold for 90 days, upload DAL, and document on 210</a:t>
          </a:r>
        </a:p>
      </dsp:txBody>
      <dsp:txXfrm>
        <a:off x="1360502" y="5926059"/>
        <a:ext cx="1174112" cy="840484"/>
      </dsp:txXfrm>
    </dsp:sp>
    <dsp:sp modelId="{3DE76217-4E0C-47A8-93C1-B04A6648D470}">
      <dsp:nvSpPr>
        <dsp:cNvPr id="0" name=""/>
        <dsp:cNvSpPr/>
      </dsp:nvSpPr>
      <dsp:spPr>
        <a:xfrm>
          <a:off x="4346440" y="2690457"/>
          <a:ext cx="732242" cy="4649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CB44EE-522F-46AB-B599-6C785C789A0C}">
      <dsp:nvSpPr>
        <dsp:cNvPr id="0" name=""/>
        <dsp:cNvSpPr/>
      </dsp:nvSpPr>
      <dsp:spPr>
        <a:xfrm>
          <a:off x="4427800" y="2767749"/>
          <a:ext cx="732242" cy="4649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NO</a:t>
          </a:r>
        </a:p>
      </dsp:txBody>
      <dsp:txXfrm>
        <a:off x="4441419" y="2781368"/>
        <a:ext cx="705004" cy="437735"/>
      </dsp:txXfrm>
    </dsp:sp>
    <dsp:sp modelId="{89182D9E-BE1E-4BE0-8D31-01B08AEC5432}">
      <dsp:nvSpPr>
        <dsp:cNvPr id="0" name=""/>
        <dsp:cNvSpPr/>
      </dsp:nvSpPr>
      <dsp:spPr>
        <a:xfrm>
          <a:off x="3328508" y="3368391"/>
          <a:ext cx="732242" cy="4649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69A30-6074-4DE1-9648-72DFD817B364}">
      <dsp:nvSpPr>
        <dsp:cNvPr id="0" name=""/>
        <dsp:cNvSpPr/>
      </dsp:nvSpPr>
      <dsp:spPr>
        <a:xfrm>
          <a:off x="3409868" y="3445683"/>
          <a:ext cx="732242" cy="4649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Detainer</a:t>
          </a:r>
        </a:p>
      </dsp:txBody>
      <dsp:txXfrm>
        <a:off x="3423487" y="3459302"/>
        <a:ext cx="705004" cy="437735"/>
      </dsp:txXfrm>
    </dsp:sp>
    <dsp:sp modelId="{0540FF68-E2C1-47EE-8474-DE5E4312E579}">
      <dsp:nvSpPr>
        <dsp:cNvPr id="0" name=""/>
        <dsp:cNvSpPr/>
      </dsp:nvSpPr>
      <dsp:spPr>
        <a:xfrm>
          <a:off x="2778269" y="4046325"/>
          <a:ext cx="732242" cy="7888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076715-776A-42A4-AEF1-7D909C26E840}">
      <dsp:nvSpPr>
        <dsp:cNvPr id="0" name=""/>
        <dsp:cNvSpPr/>
      </dsp:nvSpPr>
      <dsp:spPr>
        <a:xfrm>
          <a:off x="2859629" y="4123618"/>
          <a:ext cx="732242" cy="78886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Detainer is lodged for conviction</a:t>
          </a:r>
        </a:p>
      </dsp:txBody>
      <dsp:txXfrm>
        <a:off x="2881076" y="4145065"/>
        <a:ext cx="689348" cy="745975"/>
      </dsp:txXfrm>
    </dsp:sp>
    <dsp:sp modelId="{17CBCDFD-AE80-4123-9366-CA06DA8AB237}">
      <dsp:nvSpPr>
        <dsp:cNvPr id="0" name=""/>
        <dsp:cNvSpPr/>
      </dsp:nvSpPr>
      <dsp:spPr>
        <a:xfrm>
          <a:off x="2642123" y="5048156"/>
          <a:ext cx="1004533" cy="17251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DEF94-8C9D-46DB-AF24-B4E5BA0AF3D4}">
      <dsp:nvSpPr>
        <dsp:cNvPr id="0" name=""/>
        <dsp:cNvSpPr/>
      </dsp:nvSpPr>
      <dsp:spPr>
        <a:xfrm>
          <a:off x="2723484" y="5125448"/>
          <a:ext cx="1004533" cy="172514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CSW will generate Goveners Letter and hold for 30 days, upload letter, and document on 210. Submit for FTCS only</a:t>
          </a:r>
        </a:p>
      </dsp:txBody>
      <dsp:txXfrm>
        <a:off x="2752906" y="5154870"/>
        <a:ext cx="945689" cy="1666301"/>
      </dsp:txXfrm>
    </dsp:sp>
    <dsp:sp modelId="{ECCBE24D-9184-417D-A0D7-479CED05BE05}">
      <dsp:nvSpPr>
        <dsp:cNvPr id="0" name=""/>
        <dsp:cNvSpPr/>
      </dsp:nvSpPr>
      <dsp:spPr>
        <a:xfrm>
          <a:off x="3878746" y="4046325"/>
          <a:ext cx="732242" cy="6969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5BC073-88BB-4469-84F9-44942280D672}">
      <dsp:nvSpPr>
        <dsp:cNvPr id="0" name=""/>
        <dsp:cNvSpPr/>
      </dsp:nvSpPr>
      <dsp:spPr>
        <a:xfrm>
          <a:off x="3960107" y="4123618"/>
          <a:ext cx="732242" cy="6969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Detainer is lodged for pending charges</a:t>
          </a:r>
        </a:p>
      </dsp:txBody>
      <dsp:txXfrm>
        <a:off x="3980519" y="4144030"/>
        <a:ext cx="691418" cy="656101"/>
      </dsp:txXfrm>
    </dsp:sp>
    <dsp:sp modelId="{0EC8CEF1-7800-43DB-9543-22E66D530896}">
      <dsp:nvSpPr>
        <dsp:cNvPr id="0" name=""/>
        <dsp:cNvSpPr/>
      </dsp:nvSpPr>
      <dsp:spPr>
        <a:xfrm>
          <a:off x="3809377" y="4956212"/>
          <a:ext cx="870979" cy="20193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3458C-6318-4A54-9C17-1C411FEFCD67}">
      <dsp:nvSpPr>
        <dsp:cNvPr id="0" name=""/>
        <dsp:cNvSpPr/>
      </dsp:nvSpPr>
      <dsp:spPr>
        <a:xfrm>
          <a:off x="3890738" y="5033504"/>
          <a:ext cx="870979" cy="20193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Review under SCA, notify records via email to send IAD, hold for 90 days. If no response process RRC referral FTCs only</a:t>
          </a:r>
        </a:p>
      </dsp:txBody>
      <dsp:txXfrm>
        <a:off x="3916248" y="5059014"/>
        <a:ext cx="819959" cy="1968286"/>
      </dsp:txXfrm>
    </dsp:sp>
    <dsp:sp modelId="{B9125E4C-50E4-4E43-B18F-79FC3CAEAA28}">
      <dsp:nvSpPr>
        <dsp:cNvPr id="0" name=""/>
        <dsp:cNvSpPr/>
      </dsp:nvSpPr>
      <dsp:spPr>
        <a:xfrm>
          <a:off x="5086874" y="3368391"/>
          <a:ext cx="1009739" cy="4649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5FA825-4CE2-49ED-9BC1-157D251F87FA}">
      <dsp:nvSpPr>
        <dsp:cNvPr id="0" name=""/>
        <dsp:cNvSpPr/>
      </dsp:nvSpPr>
      <dsp:spPr>
        <a:xfrm>
          <a:off x="5168234" y="3445683"/>
          <a:ext cx="1009739" cy="4649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Pending Charges</a:t>
          </a:r>
        </a:p>
      </dsp:txBody>
      <dsp:txXfrm>
        <a:off x="5181853" y="3459302"/>
        <a:ext cx="982501" cy="437735"/>
      </dsp:txXfrm>
    </dsp:sp>
    <dsp:sp modelId="{5573BE82-A383-430A-B8E6-3378037F9F82}">
      <dsp:nvSpPr>
        <dsp:cNvPr id="0" name=""/>
        <dsp:cNvSpPr/>
      </dsp:nvSpPr>
      <dsp:spPr>
        <a:xfrm>
          <a:off x="5059441" y="4046325"/>
          <a:ext cx="1064606" cy="5330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FF9B9-8FD1-4F62-9961-5EF30E646EFD}">
      <dsp:nvSpPr>
        <dsp:cNvPr id="0" name=""/>
        <dsp:cNvSpPr/>
      </dsp:nvSpPr>
      <dsp:spPr>
        <a:xfrm>
          <a:off x="5140801" y="4123618"/>
          <a:ext cx="1064606" cy="5330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Review SCA and complete referral for FTCs only</a:t>
          </a:r>
        </a:p>
      </dsp:txBody>
      <dsp:txXfrm>
        <a:off x="5156413" y="4139230"/>
        <a:ext cx="1033382" cy="501817"/>
      </dsp:txXfrm>
    </dsp:sp>
    <dsp:sp modelId="{A24CFF30-466E-4C32-9863-4F16F284237E}">
      <dsp:nvSpPr>
        <dsp:cNvPr id="0" name=""/>
        <dsp:cNvSpPr/>
      </dsp:nvSpPr>
      <dsp:spPr>
        <a:xfrm>
          <a:off x="4843078" y="4792327"/>
          <a:ext cx="1497332" cy="16256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A1811-E853-4F22-94FD-073E3077AAA1}">
      <dsp:nvSpPr>
        <dsp:cNvPr id="0" name=""/>
        <dsp:cNvSpPr/>
      </dsp:nvSpPr>
      <dsp:spPr>
        <a:xfrm>
          <a:off x="4924438" y="4869619"/>
          <a:ext cx="1497332" cy="16256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Records will send DAL and hold for 30 days, upload DAL, and document on 210.  If Detainer is lodged return packet to CSW and start back at top of flow chart.</a:t>
          </a:r>
        </a:p>
      </dsp:txBody>
      <dsp:txXfrm>
        <a:off x="4968293" y="4913474"/>
        <a:ext cx="1409622" cy="1537945"/>
      </dsp:txXfrm>
    </dsp:sp>
    <dsp:sp modelId="{49206587-FC6F-4609-8F9F-4E15192EEA62}">
      <dsp:nvSpPr>
        <dsp:cNvPr id="0" name=""/>
        <dsp:cNvSpPr/>
      </dsp:nvSpPr>
      <dsp:spPr>
        <a:xfrm>
          <a:off x="5229013" y="1005425"/>
          <a:ext cx="1275624" cy="4649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25141-B749-4E10-828C-B0FF057E8F49}">
      <dsp:nvSpPr>
        <dsp:cNvPr id="0" name=""/>
        <dsp:cNvSpPr/>
      </dsp:nvSpPr>
      <dsp:spPr>
        <a:xfrm>
          <a:off x="5310373" y="1082717"/>
          <a:ext cx="1275624" cy="4649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No Pending Charges or Detainer</a:t>
          </a:r>
        </a:p>
      </dsp:txBody>
      <dsp:txXfrm>
        <a:off x="5323992" y="1096336"/>
        <a:ext cx="1248386" cy="437735"/>
      </dsp:txXfrm>
    </dsp:sp>
    <dsp:sp modelId="{8F90729F-CC64-46DD-8836-3048E15E8748}">
      <dsp:nvSpPr>
        <dsp:cNvPr id="0" name=""/>
        <dsp:cNvSpPr/>
      </dsp:nvSpPr>
      <dsp:spPr>
        <a:xfrm>
          <a:off x="5161801" y="1797384"/>
          <a:ext cx="1342836" cy="8910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DD76F3-4C39-4318-8EC2-79F272DD1AF2}">
      <dsp:nvSpPr>
        <dsp:cNvPr id="0" name=""/>
        <dsp:cNvSpPr/>
      </dsp:nvSpPr>
      <dsp:spPr>
        <a:xfrm>
          <a:off x="5243161" y="1874677"/>
          <a:ext cx="1342836" cy="89109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Review inmate under SCA and HC. Add SCA plus FTCs complete RRC Referral</a:t>
          </a:r>
        </a:p>
      </dsp:txBody>
      <dsp:txXfrm>
        <a:off x="5269260" y="1900776"/>
        <a:ext cx="1290638" cy="8388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752DF-14DA-40C5-B574-F76018172546}">
      <dsp:nvSpPr>
        <dsp:cNvPr id="0" name=""/>
        <dsp:cNvSpPr/>
      </dsp:nvSpPr>
      <dsp:spPr>
        <a:xfrm>
          <a:off x="3247355" y="1180371"/>
          <a:ext cx="91440" cy="174086"/>
        </a:xfrm>
        <a:custGeom>
          <a:avLst/>
          <a:gdLst/>
          <a:ahLst/>
          <a:cxnLst/>
          <a:rect l="0" t="0" r="0" b="0"/>
          <a:pathLst>
            <a:path>
              <a:moveTo>
                <a:pt x="45720" y="0"/>
              </a:moveTo>
              <a:lnTo>
                <a:pt x="45720" y="95926"/>
              </a:lnTo>
              <a:lnTo>
                <a:pt x="136368" y="95926"/>
              </a:lnTo>
              <a:lnTo>
                <a:pt x="136368" y="174086"/>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D59660-8A2E-4740-84C5-7DACCE2D54B7}">
      <dsp:nvSpPr>
        <dsp:cNvPr id="0" name=""/>
        <dsp:cNvSpPr/>
      </dsp:nvSpPr>
      <dsp:spPr>
        <a:xfrm>
          <a:off x="2319354" y="592447"/>
          <a:ext cx="973721" cy="137372"/>
        </a:xfrm>
        <a:custGeom>
          <a:avLst/>
          <a:gdLst/>
          <a:ahLst/>
          <a:cxnLst/>
          <a:rect l="0" t="0" r="0" b="0"/>
          <a:pathLst>
            <a:path>
              <a:moveTo>
                <a:pt x="0" y="0"/>
              </a:moveTo>
              <a:lnTo>
                <a:pt x="0" y="59211"/>
              </a:lnTo>
              <a:lnTo>
                <a:pt x="973721" y="59211"/>
              </a:lnTo>
              <a:lnTo>
                <a:pt x="973721" y="13737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D5BC3D-CD67-424D-9538-B3FEA06170A9}">
      <dsp:nvSpPr>
        <dsp:cNvPr id="0" name=""/>
        <dsp:cNvSpPr/>
      </dsp:nvSpPr>
      <dsp:spPr>
        <a:xfrm>
          <a:off x="1275862" y="1272543"/>
          <a:ext cx="92083" cy="216304"/>
        </a:xfrm>
        <a:custGeom>
          <a:avLst/>
          <a:gdLst/>
          <a:ahLst/>
          <a:cxnLst/>
          <a:rect l="0" t="0" r="0" b="0"/>
          <a:pathLst>
            <a:path>
              <a:moveTo>
                <a:pt x="0" y="0"/>
              </a:moveTo>
              <a:lnTo>
                <a:pt x="0" y="138143"/>
              </a:lnTo>
              <a:lnTo>
                <a:pt x="92083" y="138143"/>
              </a:lnTo>
              <a:lnTo>
                <a:pt x="92083" y="216304"/>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D0BB3D-37DD-43AC-9DCA-334FB9A5C62C}">
      <dsp:nvSpPr>
        <dsp:cNvPr id="0" name=""/>
        <dsp:cNvSpPr/>
      </dsp:nvSpPr>
      <dsp:spPr>
        <a:xfrm>
          <a:off x="1275862" y="592447"/>
          <a:ext cx="1043492" cy="199825"/>
        </a:xfrm>
        <a:custGeom>
          <a:avLst/>
          <a:gdLst/>
          <a:ahLst/>
          <a:cxnLst/>
          <a:rect l="0" t="0" r="0" b="0"/>
          <a:pathLst>
            <a:path>
              <a:moveTo>
                <a:pt x="1043492" y="0"/>
              </a:moveTo>
              <a:lnTo>
                <a:pt x="1043492" y="121665"/>
              </a:lnTo>
              <a:lnTo>
                <a:pt x="0" y="121665"/>
              </a:lnTo>
              <a:lnTo>
                <a:pt x="0" y="19982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528971-FF4B-4120-B9DA-D2920317AB2A}">
      <dsp:nvSpPr>
        <dsp:cNvPr id="0" name=""/>
        <dsp:cNvSpPr/>
      </dsp:nvSpPr>
      <dsp:spPr>
        <a:xfrm>
          <a:off x="1156762" y="-89058"/>
          <a:ext cx="2325184" cy="6815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47F3D-DB3C-428E-B6C9-4D2FDD3307DE}">
      <dsp:nvSpPr>
        <dsp:cNvPr id="0" name=""/>
        <dsp:cNvSpPr/>
      </dsp:nvSpPr>
      <dsp:spPr>
        <a:xfrm>
          <a:off x="1250508" y="0"/>
          <a:ext cx="2325184" cy="681506"/>
        </a:xfrm>
        <a:prstGeom prst="roundRect">
          <a:avLst>
            <a:gd name="adj" fmla="val 10000"/>
          </a:avLst>
        </a:prstGeom>
        <a:solidFill>
          <a:schemeClr val="accent5">
            <a:lumMod val="20000"/>
            <a:lumOff val="80000"/>
            <a:alpha val="9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FSA Eligible applying only to PRD (no FTCs applied towards RRC/HC)</a:t>
          </a:r>
        </a:p>
      </dsp:txBody>
      <dsp:txXfrm>
        <a:off x="1270469" y="19961"/>
        <a:ext cx="2285262" cy="641584"/>
      </dsp:txXfrm>
    </dsp:sp>
    <dsp:sp modelId="{1573A0A7-08C7-428A-A428-7FCB59FD9CFA}">
      <dsp:nvSpPr>
        <dsp:cNvPr id="0" name=""/>
        <dsp:cNvSpPr/>
      </dsp:nvSpPr>
      <dsp:spPr>
        <a:xfrm>
          <a:off x="684823" y="792273"/>
          <a:ext cx="1182077" cy="4802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23DBB-AB79-4AEB-AA45-4F9F775522F6}">
      <dsp:nvSpPr>
        <dsp:cNvPr id="0" name=""/>
        <dsp:cNvSpPr/>
      </dsp:nvSpPr>
      <dsp:spPr>
        <a:xfrm>
          <a:off x="778569" y="881332"/>
          <a:ext cx="1182077" cy="4802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Has Detainer or Pending Charges</a:t>
          </a:r>
        </a:p>
      </dsp:txBody>
      <dsp:txXfrm>
        <a:off x="792636" y="895399"/>
        <a:ext cx="1153943" cy="452136"/>
      </dsp:txXfrm>
    </dsp:sp>
    <dsp:sp modelId="{A5DD86B6-D2D7-4E6E-8716-8C4C27D6B899}">
      <dsp:nvSpPr>
        <dsp:cNvPr id="0" name=""/>
        <dsp:cNvSpPr/>
      </dsp:nvSpPr>
      <dsp:spPr>
        <a:xfrm>
          <a:off x="572347" y="1488848"/>
          <a:ext cx="1591195" cy="6674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822BF-7698-4087-AB02-F3850EFF1325}">
      <dsp:nvSpPr>
        <dsp:cNvPr id="0" name=""/>
        <dsp:cNvSpPr/>
      </dsp:nvSpPr>
      <dsp:spPr>
        <a:xfrm>
          <a:off x="666093" y="1577907"/>
          <a:ext cx="1591195" cy="66746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Review under SCA and document in exclusion memo to Warden</a:t>
          </a:r>
        </a:p>
      </dsp:txBody>
      <dsp:txXfrm>
        <a:off x="685642" y="1597456"/>
        <a:ext cx="1552097" cy="628371"/>
      </dsp:txXfrm>
    </dsp:sp>
    <dsp:sp modelId="{49206587-FC6F-4609-8F9F-4E15192EEA62}">
      <dsp:nvSpPr>
        <dsp:cNvPr id="0" name=""/>
        <dsp:cNvSpPr/>
      </dsp:nvSpPr>
      <dsp:spPr>
        <a:xfrm>
          <a:off x="2732726" y="729820"/>
          <a:ext cx="1120697" cy="4505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25141-B749-4E10-828C-B0FF057E8F49}">
      <dsp:nvSpPr>
        <dsp:cNvPr id="0" name=""/>
        <dsp:cNvSpPr/>
      </dsp:nvSpPr>
      <dsp:spPr>
        <a:xfrm>
          <a:off x="2826473" y="818878"/>
          <a:ext cx="1120697" cy="45055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No Pending Charges or Detainer</a:t>
          </a:r>
        </a:p>
      </dsp:txBody>
      <dsp:txXfrm>
        <a:off x="2839669" y="832074"/>
        <a:ext cx="1094305" cy="424159"/>
      </dsp:txXfrm>
    </dsp:sp>
    <dsp:sp modelId="{8F90729F-CC64-46DD-8836-3048E15E8748}">
      <dsp:nvSpPr>
        <dsp:cNvPr id="0" name=""/>
        <dsp:cNvSpPr/>
      </dsp:nvSpPr>
      <dsp:spPr>
        <a:xfrm>
          <a:off x="2639559" y="1354458"/>
          <a:ext cx="1488329" cy="6244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DD76F3-4C39-4318-8EC2-79F272DD1AF2}">
      <dsp:nvSpPr>
        <dsp:cNvPr id="0" name=""/>
        <dsp:cNvSpPr/>
      </dsp:nvSpPr>
      <dsp:spPr>
        <a:xfrm>
          <a:off x="2733305" y="1443517"/>
          <a:ext cx="1488329" cy="62446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Review inmate under SCA and HC complete RRC Referral for SCA only</a:t>
          </a:r>
        </a:p>
      </dsp:txBody>
      <dsp:txXfrm>
        <a:off x="2751595" y="1461807"/>
        <a:ext cx="1451749" cy="5878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752DF-14DA-40C5-B574-F76018172546}">
      <dsp:nvSpPr>
        <dsp:cNvPr id="0" name=""/>
        <dsp:cNvSpPr/>
      </dsp:nvSpPr>
      <dsp:spPr>
        <a:xfrm>
          <a:off x="3180194" y="1324615"/>
          <a:ext cx="246846" cy="202193"/>
        </a:xfrm>
        <a:custGeom>
          <a:avLst/>
          <a:gdLst/>
          <a:ahLst/>
          <a:cxnLst/>
          <a:rect l="0" t="0" r="0" b="0"/>
          <a:pathLst>
            <a:path>
              <a:moveTo>
                <a:pt x="246846" y="0"/>
              </a:moveTo>
              <a:lnTo>
                <a:pt x="246846" y="121615"/>
              </a:lnTo>
              <a:lnTo>
                <a:pt x="0" y="121615"/>
              </a:lnTo>
              <a:lnTo>
                <a:pt x="0" y="202193"/>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D59660-8A2E-4740-84C5-7DACCE2D54B7}">
      <dsp:nvSpPr>
        <dsp:cNvPr id="0" name=""/>
        <dsp:cNvSpPr/>
      </dsp:nvSpPr>
      <dsp:spPr>
        <a:xfrm>
          <a:off x="1991465" y="553165"/>
          <a:ext cx="1435575" cy="219122"/>
        </a:xfrm>
        <a:custGeom>
          <a:avLst/>
          <a:gdLst/>
          <a:ahLst/>
          <a:cxnLst/>
          <a:rect l="0" t="0" r="0" b="0"/>
          <a:pathLst>
            <a:path>
              <a:moveTo>
                <a:pt x="0" y="0"/>
              </a:moveTo>
              <a:lnTo>
                <a:pt x="0" y="138544"/>
              </a:lnTo>
              <a:lnTo>
                <a:pt x="1435575" y="138544"/>
              </a:lnTo>
              <a:lnTo>
                <a:pt x="1435575" y="21912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E04F51-AE38-41ED-BA3A-5ED88EC50DD0}">
      <dsp:nvSpPr>
        <dsp:cNvPr id="0" name=""/>
        <dsp:cNvSpPr/>
      </dsp:nvSpPr>
      <dsp:spPr>
        <a:xfrm>
          <a:off x="839471" y="1307692"/>
          <a:ext cx="332562" cy="138366"/>
        </a:xfrm>
        <a:custGeom>
          <a:avLst/>
          <a:gdLst/>
          <a:ahLst/>
          <a:cxnLst/>
          <a:rect l="0" t="0" r="0" b="0"/>
          <a:pathLst>
            <a:path>
              <a:moveTo>
                <a:pt x="0" y="0"/>
              </a:moveTo>
              <a:lnTo>
                <a:pt x="0" y="57788"/>
              </a:lnTo>
              <a:lnTo>
                <a:pt x="332562" y="57788"/>
              </a:lnTo>
              <a:lnTo>
                <a:pt x="332562" y="138366"/>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D0BB3D-37DD-43AC-9DCA-334FB9A5C62C}">
      <dsp:nvSpPr>
        <dsp:cNvPr id="0" name=""/>
        <dsp:cNvSpPr/>
      </dsp:nvSpPr>
      <dsp:spPr>
        <a:xfrm>
          <a:off x="839471" y="553165"/>
          <a:ext cx="1151993" cy="202199"/>
        </a:xfrm>
        <a:custGeom>
          <a:avLst/>
          <a:gdLst/>
          <a:ahLst/>
          <a:cxnLst/>
          <a:rect l="0" t="0" r="0" b="0"/>
          <a:pathLst>
            <a:path>
              <a:moveTo>
                <a:pt x="1151993" y="0"/>
              </a:moveTo>
              <a:lnTo>
                <a:pt x="1151993" y="121621"/>
              </a:lnTo>
              <a:lnTo>
                <a:pt x="0" y="121621"/>
              </a:lnTo>
              <a:lnTo>
                <a:pt x="0" y="20219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528971-FF4B-4120-B9DA-D2920317AB2A}">
      <dsp:nvSpPr>
        <dsp:cNvPr id="0" name=""/>
        <dsp:cNvSpPr/>
      </dsp:nvSpPr>
      <dsp:spPr>
        <a:xfrm>
          <a:off x="1228339" y="837"/>
          <a:ext cx="1526250" cy="5523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47F3D-DB3C-428E-B6C9-4D2FDD3307DE}">
      <dsp:nvSpPr>
        <dsp:cNvPr id="0" name=""/>
        <dsp:cNvSpPr/>
      </dsp:nvSpPr>
      <dsp:spPr>
        <a:xfrm>
          <a:off x="1324985" y="92650"/>
          <a:ext cx="1526250" cy="552327"/>
        </a:xfrm>
        <a:prstGeom prst="roundRect">
          <a:avLst>
            <a:gd name="adj" fmla="val 10000"/>
          </a:avLst>
        </a:prstGeom>
        <a:solidFill>
          <a:srgbClr val="FFFF00">
            <a:alpha val="90000"/>
          </a:srgb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FSA Eligible can't apply to PRD or RRC/HC</a:t>
          </a:r>
        </a:p>
      </dsp:txBody>
      <dsp:txXfrm>
        <a:off x="1341162" y="108827"/>
        <a:ext cx="1493896" cy="519973"/>
      </dsp:txXfrm>
    </dsp:sp>
    <dsp:sp modelId="{1573A0A7-08C7-428A-A428-7FCB59FD9CFA}">
      <dsp:nvSpPr>
        <dsp:cNvPr id="0" name=""/>
        <dsp:cNvSpPr/>
      </dsp:nvSpPr>
      <dsp:spPr>
        <a:xfrm>
          <a:off x="124081" y="755364"/>
          <a:ext cx="1430780" cy="5523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23DBB-AB79-4AEB-AA45-4F9F775522F6}">
      <dsp:nvSpPr>
        <dsp:cNvPr id="0" name=""/>
        <dsp:cNvSpPr/>
      </dsp:nvSpPr>
      <dsp:spPr>
        <a:xfrm>
          <a:off x="220726" y="847177"/>
          <a:ext cx="1430780" cy="55232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Has Detainer or Pending Charges</a:t>
          </a:r>
        </a:p>
      </dsp:txBody>
      <dsp:txXfrm>
        <a:off x="236903" y="863354"/>
        <a:ext cx="1398426" cy="519973"/>
      </dsp:txXfrm>
    </dsp:sp>
    <dsp:sp modelId="{B4801727-2DF5-4816-939A-D96F2874B8B8}">
      <dsp:nvSpPr>
        <dsp:cNvPr id="0" name=""/>
        <dsp:cNvSpPr/>
      </dsp:nvSpPr>
      <dsp:spPr>
        <a:xfrm>
          <a:off x="127725" y="1446058"/>
          <a:ext cx="2088616" cy="6493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B0028-56B6-49B8-97F8-9A25975F2182}">
      <dsp:nvSpPr>
        <dsp:cNvPr id="0" name=""/>
        <dsp:cNvSpPr/>
      </dsp:nvSpPr>
      <dsp:spPr>
        <a:xfrm>
          <a:off x="224371" y="1537871"/>
          <a:ext cx="2088616" cy="64939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Review under SCA and document in exclusion memo to Warden</a:t>
          </a:r>
        </a:p>
      </dsp:txBody>
      <dsp:txXfrm>
        <a:off x="243391" y="1556891"/>
        <a:ext cx="2050576" cy="611353"/>
      </dsp:txXfrm>
    </dsp:sp>
    <dsp:sp modelId="{49206587-FC6F-4609-8F9F-4E15192EEA62}">
      <dsp:nvSpPr>
        <dsp:cNvPr id="0" name=""/>
        <dsp:cNvSpPr/>
      </dsp:nvSpPr>
      <dsp:spPr>
        <a:xfrm>
          <a:off x="2992137" y="772287"/>
          <a:ext cx="869807" cy="5523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25141-B749-4E10-828C-B0FF057E8F49}">
      <dsp:nvSpPr>
        <dsp:cNvPr id="0" name=""/>
        <dsp:cNvSpPr/>
      </dsp:nvSpPr>
      <dsp:spPr>
        <a:xfrm>
          <a:off x="3088782" y="864100"/>
          <a:ext cx="869807" cy="55232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No Pending Charges or Detainer</a:t>
          </a:r>
        </a:p>
      </dsp:txBody>
      <dsp:txXfrm>
        <a:off x="3104959" y="880277"/>
        <a:ext cx="837453" cy="519973"/>
      </dsp:txXfrm>
    </dsp:sp>
    <dsp:sp modelId="{8F90729F-CC64-46DD-8836-3048E15E8748}">
      <dsp:nvSpPr>
        <dsp:cNvPr id="0" name=""/>
        <dsp:cNvSpPr/>
      </dsp:nvSpPr>
      <dsp:spPr>
        <a:xfrm>
          <a:off x="2498443" y="1526809"/>
          <a:ext cx="1363501" cy="6885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DD76F3-4C39-4318-8EC2-79F272DD1AF2}">
      <dsp:nvSpPr>
        <dsp:cNvPr id="0" name=""/>
        <dsp:cNvSpPr/>
      </dsp:nvSpPr>
      <dsp:spPr>
        <a:xfrm>
          <a:off x="2595088" y="1618622"/>
          <a:ext cx="1363501" cy="6885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Review under SCA and HC, complete RRC Referral for SCA only</a:t>
          </a:r>
        </a:p>
      </dsp:txBody>
      <dsp:txXfrm>
        <a:off x="2615256" y="1638790"/>
        <a:ext cx="1323165" cy="6482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48C6A-FE74-4AD0-8444-2991E6972D13}"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2A73A-CE50-4515-A25D-1CD6371B1542}" type="slidenum">
              <a:rPr lang="en-US" smtClean="0"/>
              <a:t>‹#›</a:t>
            </a:fld>
            <a:endParaRPr lang="en-US"/>
          </a:p>
        </p:txBody>
      </p:sp>
    </p:spTree>
    <p:extLst>
      <p:ext uri="{BB962C8B-B14F-4D97-AF65-F5344CB8AC3E}">
        <p14:creationId xmlns:p14="http://schemas.microsoft.com/office/powerpoint/2010/main" val="41118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2A73A-CE50-4515-A25D-1CD6371B1542}" type="slidenum">
              <a:rPr lang="en-US" smtClean="0"/>
              <a:t>1</a:t>
            </a:fld>
            <a:endParaRPr lang="en-US"/>
          </a:p>
        </p:txBody>
      </p:sp>
    </p:spTree>
    <p:extLst>
      <p:ext uri="{BB962C8B-B14F-4D97-AF65-F5344CB8AC3E}">
        <p14:creationId xmlns:p14="http://schemas.microsoft.com/office/powerpoint/2010/main" val="484923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2A73A-CE50-4515-A25D-1CD6371B154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36621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3E72A73A-CE50-4515-A25D-1CD6371B1542}" type="slidenum">
              <a:rPr lang="en-US" smtClean="0"/>
              <a:t>11</a:t>
            </a:fld>
            <a:endParaRPr lang="en-US"/>
          </a:p>
        </p:txBody>
      </p:sp>
    </p:spTree>
    <p:extLst>
      <p:ext uri="{BB962C8B-B14F-4D97-AF65-F5344CB8AC3E}">
        <p14:creationId xmlns:p14="http://schemas.microsoft.com/office/powerpoint/2010/main" val="72540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D6891-F448-5028-DF4D-29F88D6C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8CCBB-8CBF-924E-B0FE-33E3B2F2B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4F526-3C2D-0A27-EA5B-71D14D6D79FA}"/>
              </a:ext>
            </a:extLst>
          </p:cNvPr>
          <p:cNvSpPr>
            <a:spLocks noGrp="1"/>
          </p:cNvSpPr>
          <p:nvPr>
            <p:ph type="body" idx="1"/>
          </p:nvPr>
        </p:nvSpPr>
        <p:spPr/>
        <p:txBody>
          <a:bodyPr/>
          <a:lstStyle/>
          <a:p>
            <a:endParaRPr lang="en-US" sz="1100" dirty="0"/>
          </a:p>
        </p:txBody>
      </p:sp>
      <p:sp>
        <p:nvSpPr>
          <p:cNvPr id="4" name="Slide Number Placeholder 3">
            <a:extLst>
              <a:ext uri="{FF2B5EF4-FFF2-40B4-BE49-F238E27FC236}">
                <a16:creationId xmlns:a16="http://schemas.microsoft.com/office/drawing/2014/main" id="{3A23227E-CB1C-455B-BD8A-F70C6FD49137}"/>
              </a:ext>
            </a:extLst>
          </p:cNvPr>
          <p:cNvSpPr>
            <a:spLocks noGrp="1"/>
          </p:cNvSpPr>
          <p:nvPr>
            <p:ph type="sldNum" sz="quarter" idx="5"/>
          </p:nvPr>
        </p:nvSpPr>
        <p:spPr/>
        <p:txBody>
          <a:bodyPr/>
          <a:lstStyle/>
          <a:p>
            <a:fld id="{3E72A73A-CE50-4515-A25D-1CD6371B1542}" type="slidenum">
              <a:rPr lang="en-US" smtClean="0"/>
              <a:t>12</a:t>
            </a:fld>
            <a:endParaRPr lang="en-US"/>
          </a:p>
        </p:txBody>
      </p:sp>
    </p:spTree>
    <p:extLst>
      <p:ext uri="{BB962C8B-B14F-4D97-AF65-F5344CB8AC3E}">
        <p14:creationId xmlns:p14="http://schemas.microsoft.com/office/powerpoint/2010/main" val="2120987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10056-797F-FEA5-9DBD-5F5B599BF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3320-B66D-9E37-71E4-E7A80F3B4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1574B-5737-0D31-6531-21C5918D0A1E}"/>
              </a:ext>
            </a:extLst>
          </p:cNvPr>
          <p:cNvSpPr>
            <a:spLocks noGrp="1"/>
          </p:cNvSpPr>
          <p:nvPr>
            <p:ph type="body" idx="1"/>
          </p:nvPr>
        </p:nvSpPr>
        <p:spPr/>
        <p:txBody>
          <a:bodyPr/>
          <a:lstStyle/>
          <a:p>
            <a:endParaRPr lang="en-US" sz="1100" dirty="0"/>
          </a:p>
        </p:txBody>
      </p:sp>
      <p:sp>
        <p:nvSpPr>
          <p:cNvPr id="4" name="Slide Number Placeholder 3">
            <a:extLst>
              <a:ext uri="{FF2B5EF4-FFF2-40B4-BE49-F238E27FC236}">
                <a16:creationId xmlns:a16="http://schemas.microsoft.com/office/drawing/2014/main" id="{3C53318F-5A7F-143B-B0DF-0099E57B9938}"/>
              </a:ext>
            </a:extLst>
          </p:cNvPr>
          <p:cNvSpPr>
            <a:spLocks noGrp="1"/>
          </p:cNvSpPr>
          <p:nvPr>
            <p:ph type="sldNum" sz="quarter" idx="5"/>
          </p:nvPr>
        </p:nvSpPr>
        <p:spPr/>
        <p:txBody>
          <a:bodyPr/>
          <a:lstStyle/>
          <a:p>
            <a:fld id="{3E72A73A-CE50-4515-A25D-1CD6371B1542}" type="slidenum">
              <a:rPr lang="en-US" smtClean="0"/>
              <a:t>13</a:t>
            </a:fld>
            <a:endParaRPr lang="en-US"/>
          </a:p>
        </p:txBody>
      </p:sp>
    </p:spTree>
    <p:extLst>
      <p:ext uri="{BB962C8B-B14F-4D97-AF65-F5344CB8AC3E}">
        <p14:creationId xmlns:p14="http://schemas.microsoft.com/office/powerpoint/2010/main" val="320853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1183E-8DA2-8CC9-4113-956A1E573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61D6A-817A-F671-1AA0-589045954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19EDA-4FBD-B3EE-486F-7259BF869070}"/>
              </a:ext>
            </a:extLst>
          </p:cNvPr>
          <p:cNvSpPr>
            <a:spLocks noGrp="1"/>
          </p:cNvSpPr>
          <p:nvPr>
            <p:ph type="body" idx="1"/>
          </p:nvPr>
        </p:nvSpPr>
        <p:spPr/>
        <p:txBody>
          <a:bodyPr/>
          <a:lstStyle/>
          <a:p>
            <a:endParaRPr lang="en-US" sz="1100" dirty="0"/>
          </a:p>
        </p:txBody>
      </p:sp>
      <p:sp>
        <p:nvSpPr>
          <p:cNvPr id="4" name="Slide Number Placeholder 3">
            <a:extLst>
              <a:ext uri="{FF2B5EF4-FFF2-40B4-BE49-F238E27FC236}">
                <a16:creationId xmlns:a16="http://schemas.microsoft.com/office/drawing/2014/main" id="{E84A8E3F-CC9C-A583-F605-461549401FDA}"/>
              </a:ext>
            </a:extLst>
          </p:cNvPr>
          <p:cNvSpPr>
            <a:spLocks noGrp="1"/>
          </p:cNvSpPr>
          <p:nvPr>
            <p:ph type="sldNum" sz="quarter" idx="5"/>
          </p:nvPr>
        </p:nvSpPr>
        <p:spPr/>
        <p:txBody>
          <a:bodyPr/>
          <a:lstStyle/>
          <a:p>
            <a:fld id="{3E72A73A-CE50-4515-A25D-1CD6371B1542}" type="slidenum">
              <a:rPr lang="en-US" smtClean="0"/>
              <a:t>14</a:t>
            </a:fld>
            <a:endParaRPr lang="en-US"/>
          </a:p>
        </p:txBody>
      </p:sp>
    </p:spTree>
    <p:extLst>
      <p:ext uri="{BB962C8B-B14F-4D97-AF65-F5344CB8AC3E}">
        <p14:creationId xmlns:p14="http://schemas.microsoft.com/office/powerpoint/2010/main" val="2404402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E4833-6E23-E5EC-43A4-CDFF98C23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321BD-885C-193E-65B7-43EC3CDB7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6C4D7-4ED6-E39A-DBD8-9C82BC0010AF}"/>
              </a:ext>
            </a:extLst>
          </p:cNvPr>
          <p:cNvSpPr>
            <a:spLocks noGrp="1"/>
          </p:cNvSpPr>
          <p:nvPr>
            <p:ph type="body" idx="1"/>
          </p:nvPr>
        </p:nvSpPr>
        <p:spPr/>
        <p:txBody>
          <a:bodyPr/>
          <a:lstStyle/>
          <a:p>
            <a:endParaRPr lang="en-US" sz="1100" dirty="0"/>
          </a:p>
        </p:txBody>
      </p:sp>
      <p:sp>
        <p:nvSpPr>
          <p:cNvPr id="4" name="Slide Number Placeholder 3">
            <a:extLst>
              <a:ext uri="{FF2B5EF4-FFF2-40B4-BE49-F238E27FC236}">
                <a16:creationId xmlns:a16="http://schemas.microsoft.com/office/drawing/2014/main" id="{CBEA9B9C-F048-6863-8709-FF3C714ABFAC}"/>
              </a:ext>
            </a:extLst>
          </p:cNvPr>
          <p:cNvSpPr>
            <a:spLocks noGrp="1"/>
          </p:cNvSpPr>
          <p:nvPr>
            <p:ph type="sldNum" sz="quarter" idx="5"/>
          </p:nvPr>
        </p:nvSpPr>
        <p:spPr/>
        <p:txBody>
          <a:bodyPr/>
          <a:lstStyle/>
          <a:p>
            <a:fld id="{3E72A73A-CE50-4515-A25D-1CD6371B1542}" type="slidenum">
              <a:rPr lang="en-US" smtClean="0"/>
              <a:t>15</a:t>
            </a:fld>
            <a:endParaRPr lang="en-US"/>
          </a:p>
        </p:txBody>
      </p:sp>
    </p:spTree>
    <p:extLst>
      <p:ext uri="{BB962C8B-B14F-4D97-AF65-F5344CB8AC3E}">
        <p14:creationId xmlns:p14="http://schemas.microsoft.com/office/powerpoint/2010/main" val="2080407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C5D05-9345-940D-E3BB-D3AE1D961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D74D8-F6B2-2B79-EA96-5ADA3A045D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EA22A-6BE5-70A9-75E4-DBAD5C7051DE}"/>
              </a:ext>
            </a:extLst>
          </p:cNvPr>
          <p:cNvSpPr>
            <a:spLocks noGrp="1"/>
          </p:cNvSpPr>
          <p:nvPr>
            <p:ph type="body" idx="1"/>
          </p:nvPr>
        </p:nvSpPr>
        <p:spPr/>
        <p:txBody>
          <a:bodyPr/>
          <a:lstStyle/>
          <a:p>
            <a:endParaRPr lang="en-US" sz="1100" dirty="0"/>
          </a:p>
        </p:txBody>
      </p:sp>
      <p:sp>
        <p:nvSpPr>
          <p:cNvPr id="4" name="Slide Number Placeholder 3">
            <a:extLst>
              <a:ext uri="{FF2B5EF4-FFF2-40B4-BE49-F238E27FC236}">
                <a16:creationId xmlns:a16="http://schemas.microsoft.com/office/drawing/2014/main" id="{0F221BA7-D2D9-C509-4287-0393DBEB131D}"/>
              </a:ext>
            </a:extLst>
          </p:cNvPr>
          <p:cNvSpPr>
            <a:spLocks noGrp="1"/>
          </p:cNvSpPr>
          <p:nvPr>
            <p:ph type="sldNum" sz="quarter" idx="5"/>
          </p:nvPr>
        </p:nvSpPr>
        <p:spPr/>
        <p:txBody>
          <a:bodyPr/>
          <a:lstStyle/>
          <a:p>
            <a:fld id="{3E72A73A-CE50-4515-A25D-1CD6371B1542}" type="slidenum">
              <a:rPr lang="en-US" smtClean="0"/>
              <a:t>16</a:t>
            </a:fld>
            <a:endParaRPr lang="en-US"/>
          </a:p>
        </p:txBody>
      </p:sp>
    </p:spTree>
    <p:extLst>
      <p:ext uri="{BB962C8B-B14F-4D97-AF65-F5344CB8AC3E}">
        <p14:creationId xmlns:p14="http://schemas.microsoft.com/office/powerpoint/2010/main" val="2427335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3E72A73A-CE50-4515-A25D-1CD6371B1542}" type="slidenum">
              <a:rPr lang="en-US" smtClean="0"/>
              <a:t>17</a:t>
            </a:fld>
            <a:endParaRPr lang="en-US"/>
          </a:p>
        </p:txBody>
      </p:sp>
    </p:spTree>
    <p:extLst>
      <p:ext uri="{BB962C8B-B14F-4D97-AF65-F5344CB8AC3E}">
        <p14:creationId xmlns:p14="http://schemas.microsoft.com/office/powerpoint/2010/main" val="1183384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2A73A-CE50-4515-A25D-1CD6371B1542}" type="slidenum">
              <a:rPr lang="en-US" smtClean="0"/>
              <a:t>18</a:t>
            </a:fld>
            <a:endParaRPr lang="en-US"/>
          </a:p>
        </p:txBody>
      </p:sp>
    </p:spTree>
    <p:extLst>
      <p:ext uri="{BB962C8B-B14F-4D97-AF65-F5344CB8AC3E}">
        <p14:creationId xmlns:p14="http://schemas.microsoft.com/office/powerpoint/2010/main" val="1555770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nSpc>
                <a:spcPct val="115000"/>
              </a:lnSpc>
              <a:spcBef>
                <a:spcPts val="0"/>
              </a:spcBef>
              <a:spcAft>
                <a:spcPts val="800"/>
              </a:spcAft>
              <a:buFont typeface="+mj-lt"/>
              <a:buAutoNum type="arabicPeriod"/>
            </a:pPr>
            <a:endParaRPr lang="en-US" sz="1200"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E72A73A-CE50-4515-A25D-1CD6371B1542}" type="slidenum">
              <a:rPr lang="en-US" smtClean="0"/>
              <a:t>19</a:t>
            </a:fld>
            <a:endParaRPr lang="en-US"/>
          </a:p>
        </p:txBody>
      </p:sp>
    </p:spTree>
    <p:extLst>
      <p:ext uri="{BB962C8B-B14F-4D97-AF65-F5344CB8AC3E}">
        <p14:creationId xmlns:p14="http://schemas.microsoft.com/office/powerpoint/2010/main" val="427764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2A73A-CE50-4515-A25D-1CD6371B1542}" type="slidenum">
              <a:rPr lang="en-US" smtClean="0"/>
              <a:t>2</a:t>
            </a:fld>
            <a:endParaRPr lang="en-US"/>
          </a:p>
        </p:txBody>
      </p:sp>
    </p:spTree>
    <p:extLst>
      <p:ext uri="{BB962C8B-B14F-4D97-AF65-F5344CB8AC3E}">
        <p14:creationId xmlns:p14="http://schemas.microsoft.com/office/powerpoint/2010/main" val="598911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2A73A-CE50-4515-A25D-1CD6371B1542}" type="slidenum">
              <a:rPr lang="en-US" smtClean="0"/>
              <a:t>20</a:t>
            </a:fld>
            <a:endParaRPr lang="en-US"/>
          </a:p>
        </p:txBody>
      </p:sp>
    </p:spTree>
    <p:extLst>
      <p:ext uri="{BB962C8B-B14F-4D97-AF65-F5344CB8AC3E}">
        <p14:creationId xmlns:p14="http://schemas.microsoft.com/office/powerpoint/2010/main" val="1154589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2A73A-CE50-4515-A25D-1CD6371B1542}" type="slidenum">
              <a:rPr lang="en-US" smtClean="0"/>
              <a:t>21</a:t>
            </a:fld>
            <a:endParaRPr lang="en-US"/>
          </a:p>
        </p:txBody>
      </p:sp>
    </p:spTree>
    <p:extLst>
      <p:ext uri="{BB962C8B-B14F-4D97-AF65-F5344CB8AC3E}">
        <p14:creationId xmlns:p14="http://schemas.microsoft.com/office/powerpoint/2010/main" val="144184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2A73A-CE50-4515-A25D-1CD6371B1542}" type="slidenum">
              <a:rPr lang="en-US" smtClean="0"/>
              <a:t>22</a:t>
            </a:fld>
            <a:endParaRPr lang="en-US"/>
          </a:p>
        </p:txBody>
      </p:sp>
    </p:spTree>
    <p:extLst>
      <p:ext uri="{BB962C8B-B14F-4D97-AF65-F5344CB8AC3E}">
        <p14:creationId xmlns:p14="http://schemas.microsoft.com/office/powerpoint/2010/main" val="627639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2A73A-CE50-4515-A25D-1CD6371B1542}" type="slidenum">
              <a:rPr lang="en-US" smtClean="0"/>
              <a:t>23</a:t>
            </a:fld>
            <a:endParaRPr lang="en-US"/>
          </a:p>
        </p:txBody>
      </p:sp>
    </p:spTree>
    <p:extLst>
      <p:ext uri="{BB962C8B-B14F-4D97-AF65-F5344CB8AC3E}">
        <p14:creationId xmlns:p14="http://schemas.microsoft.com/office/powerpoint/2010/main" val="2752851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2A73A-CE50-4515-A25D-1CD6371B1542}" type="slidenum">
              <a:rPr lang="en-US" smtClean="0"/>
              <a:t>24</a:t>
            </a:fld>
            <a:endParaRPr lang="en-US"/>
          </a:p>
        </p:txBody>
      </p:sp>
    </p:spTree>
    <p:extLst>
      <p:ext uri="{BB962C8B-B14F-4D97-AF65-F5344CB8AC3E}">
        <p14:creationId xmlns:p14="http://schemas.microsoft.com/office/powerpoint/2010/main" val="1510954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2A73A-CE50-4515-A25D-1CD6371B1542}" type="slidenum">
              <a:rPr lang="en-US" smtClean="0"/>
              <a:t>25</a:t>
            </a:fld>
            <a:endParaRPr lang="en-US"/>
          </a:p>
        </p:txBody>
      </p:sp>
    </p:spTree>
    <p:extLst>
      <p:ext uri="{BB962C8B-B14F-4D97-AF65-F5344CB8AC3E}">
        <p14:creationId xmlns:p14="http://schemas.microsoft.com/office/powerpoint/2010/main" val="2108708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at a camp. </a:t>
            </a:r>
          </a:p>
        </p:txBody>
      </p:sp>
      <p:sp>
        <p:nvSpPr>
          <p:cNvPr id="4" name="Slide Number Placeholder 3"/>
          <p:cNvSpPr>
            <a:spLocks noGrp="1"/>
          </p:cNvSpPr>
          <p:nvPr>
            <p:ph type="sldNum" sz="quarter" idx="5"/>
          </p:nvPr>
        </p:nvSpPr>
        <p:spPr/>
        <p:txBody>
          <a:bodyPr/>
          <a:lstStyle/>
          <a:p>
            <a:fld id="{3E72A73A-CE50-4515-A25D-1CD6371B1542}" type="slidenum">
              <a:rPr lang="en-US" smtClean="0"/>
              <a:t>26</a:t>
            </a:fld>
            <a:endParaRPr lang="en-US"/>
          </a:p>
        </p:txBody>
      </p:sp>
    </p:spTree>
    <p:extLst>
      <p:ext uri="{BB962C8B-B14F-4D97-AF65-F5344CB8AC3E}">
        <p14:creationId xmlns:p14="http://schemas.microsoft.com/office/powerpoint/2010/main" val="3402019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FD80F-C2AA-4700-B800-6314A61CB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43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tab pos="457200" algn="l"/>
              </a:tabLst>
              <a:defRPr/>
            </a:pPr>
            <a:endParaRPr lang="en-US" sz="1100" dirty="0"/>
          </a:p>
        </p:txBody>
      </p:sp>
      <p:sp>
        <p:nvSpPr>
          <p:cNvPr id="4" name="Slide Number Placeholder 3"/>
          <p:cNvSpPr>
            <a:spLocks noGrp="1"/>
          </p:cNvSpPr>
          <p:nvPr>
            <p:ph type="sldNum" sz="quarter" idx="5"/>
          </p:nvPr>
        </p:nvSpPr>
        <p:spPr/>
        <p:txBody>
          <a:bodyPr/>
          <a:lstStyle/>
          <a:p>
            <a:fld id="{3E72A73A-CE50-4515-A25D-1CD6371B1542}" type="slidenum">
              <a:rPr lang="en-US" smtClean="0"/>
              <a:t>3</a:t>
            </a:fld>
            <a:endParaRPr lang="en-US"/>
          </a:p>
        </p:txBody>
      </p:sp>
    </p:spTree>
    <p:extLst>
      <p:ext uri="{BB962C8B-B14F-4D97-AF65-F5344CB8AC3E}">
        <p14:creationId xmlns:p14="http://schemas.microsoft.com/office/powerpoint/2010/main" val="81145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2A73A-CE50-4515-A25D-1CD6371B1542}" type="slidenum">
              <a:rPr lang="en-US" smtClean="0"/>
              <a:t>4</a:t>
            </a:fld>
            <a:endParaRPr lang="en-US"/>
          </a:p>
        </p:txBody>
      </p:sp>
    </p:spTree>
    <p:extLst>
      <p:ext uri="{BB962C8B-B14F-4D97-AF65-F5344CB8AC3E}">
        <p14:creationId xmlns:p14="http://schemas.microsoft.com/office/powerpoint/2010/main" val="391250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3E72A73A-CE50-4515-A25D-1CD6371B1542}" type="slidenum">
              <a:rPr lang="en-US" smtClean="0"/>
              <a:t>5</a:t>
            </a:fld>
            <a:endParaRPr lang="en-US"/>
          </a:p>
        </p:txBody>
      </p:sp>
    </p:spTree>
    <p:extLst>
      <p:ext uri="{BB962C8B-B14F-4D97-AF65-F5344CB8AC3E}">
        <p14:creationId xmlns:p14="http://schemas.microsoft.com/office/powerpoint/2010/main" val="2965507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3E72A73A-CE50-4515-A25D-1CD6371B1542}" type="slidenum">
              <a:rPr lang="en-US" smtClean="0"/>
              <a:t>6</a:t>
            </a:fld>
            <a:endParaRPr lang="en-US"/>
          </a:p>
        </p:txBody>
      </p:sp>
    </p:spTree>
    <p:extLst>
      <p:ext uri="{BB962C8B-B14F-4D97-AF65-F5344CB8AC3E}">
        <p14:creationId xmlns:p14="http://schemas.microsoft.com/office/powerpoint/2010/main" val="145904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3E72A73A-CE50-4515-A25D-1CD6371B1542}" type="slidenum">
              <a:rPr lang="en-US" smtClean="0"/>
              <a:t>7</a:t>
            </a:fld>
            <a:endParaRPr lang="en-US"/>
          </a:p>
        </p:txBody>
      </p:sp>
    </p:spTree>
    <p:extLst>
      <p:ext uri="{BB962C8B-B14F-4D97-AF65-F5344CB8AC3E}">
        <p14:creationId xmlns:p14="http://schemas.microsoft.com/office/powerpoint/2010/main" val="2677928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3E72A73A-CE50-4515-A25D-1CD6371B1542}" type="slidenum">
              <a:rPr lang="en-US" smtClean="0"/>
              <a:t>8</a:t>
            </a:fld>
            <a:endParaRPr lang="en-US"/>
          </a:p>
        </p:txBody>
      </p:sp>
    </p:spTree>
    <p:extLst>
      <p:ext uri="{BB962C8B-B14F-4D97-AF65-F5344CB8AC3E}">
        <p14:creationId xmlns:p14="http://schemas.microsoft.com/office/powerpoint/2010/main" val="1862272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24D10-41E5-D0CD-DF84-C40491C21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EBEEA-221C-A2AA-17B4-53863D851C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3AAF2-DF7E-7C69-E671-432007473B6F}"/>
              </a:ext>
            </a:extLst>
          </p:cNvPr>
          <p:cNvSpPr>
            <a:spLocks noGrp="1"/>
          </p:cNvSpPr>
          <p:nvPr>
            <p:ph type="body" idx="1"/>
          </p:nvPr>
        </p:nvSpPr>
        <p:spPr/>
        <p:txBody>
          <a:bodyPr/>
          <a:lstStyle/>
          <a:p>
            <a:pPr defTabSz="931774">
              <a:lnSpc>
                <a:spcPct val="107000"/>
              </a:lnSpc>
              <a:spcAft>
                <a:spcPts val="815"/>
              </a:spcAft>
              <a:tabLst>
                <a:tab pos="465887" algn="l"/>
              </a:tabLst>
              <a:defRPr/>
            </a:pPr>
            <a:endParaRPr lang="en-US" sz="1100" dirty="0"/>
          </a:p>
        </p:txBody>
      </p:sp>
      <p:sp>
        <p:nvSpPr>
          <p:cNvPr id="4" name="Slide Number Placeholder 3">
            <a:extLst>
              <a:ext uri="{FF2B5EF4-FFF2-40B4-BE49-F238E27FC236}">
                <a16:creationId xmlns:a16="http://schemas.microsoft.com/office/drawing/2014/main" id="{23CAB43E-0F32-44F4-176C-49CA39C4B6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2A73A-CE50-4515-A25D-1CD6371B154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620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08AF-CB82-AB0A-201F-A7D0B35858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B5DF55-CFFA-21AA-FE0E-8F6379BE25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B56F87-843E-9A10-A0A5-05C676D304A8}"/>
              </a:ext>
            </a:extLst>
          </p:cNvPr>
          <p:cNvSpPr>
            <a:spLocks noGrp="1"/>
          </p:cNvSpPr>
          <p:nvPr>
            <p:ph type="dt" sz="half" idx="10"/>
          </p:nvPr>
        </p:nvSpPr>
        <p:spPr/>
        <p:txBody>
          <a:bodyPr/>
          <a:lstStyle/>
          <a:p>
            <a:fld id="{28284DFB-177D-42EA-A35F-1782ECC78AF5}" type="datetimeFigureOut">
              <a:rPr lang="en-US" smtClean="0"/>
              <a:t>8/19/2025</a:t>
            </a:fld>
            <a:endParaRPr lang="en-US"/>
          </a:p>
        </p:txBody>
      </p:sp>
      <p:sp>
        <p:nvSpPr>
          <p:cNvPr id="5" name="Footer Placeholder 4">
            <a:extLst>
              <a:ext uri="{FF2B5EF4-FFF2-40B4-BE49-F238E27FC236}">
                <a16:creationId xmlns:a16="http://schemas.microsoft.com/office/drawing/2014/main" id="{11A9B9FF-6968-0BD1-42B5-48D86EFD5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1AB23-4766-93D7-FAB5-8238EAF4439B}"/>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356124104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CEE8-063C-9381-C23B-8AFD53EA3D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A7FF7-2683-38B5-7958-0CE9FDF9D8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DF2B9-C555-BDB9-8B3B-A540C6568EC4}"/>
              </a:ext>
            </a:extLst>
          </p:cNvPr>
          <p:cNvSpPr>
            <a:spLocks noGrp="1"/>
          </p:cNvSpPr>
          <p:nvPr>
            <p:ph type="dt" sz="half" idx="10"/>
          </p:nvPr>
        </p:nvSpPr>
        <p:spPr/>
        <p:txBody>
          <a:bodyPr/>
          <a:lstStyle/>
          <a:p>
            <a:fld id="{28284DFB-177D-42EA-A35F-1782ECC78AF5}" type="datetimeFigureOut">
              <a:rPr lang="en-US" smtClean="0"/>
              <a:t>8/19/2025</a:t>
            </a:fld>
            <a:endParaRPr lang="en-US"/>
          </a:p>
        </p:txBody>
      </p:sp>
      <p:sp>
        <p:nvSpPr>
          <p:cNvPr id="5" name="Footer Placeholder 4">
            <a:extLst>
              <a:ext uri="{FF2B5EF4-FFF2-40B4-BE49-F238E27FC236}">
                <a16:creationId xmlns:a16="http://schemas.microsoft.com/office/drawing/2014/main" id="{407FEDB0-32EC-E221-576F-EFD10C3A2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B322F-208B-D423-C620-2F54BE59EDB8}"/>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262595036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5796DD-A572-ADD1-FB17-861210089D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BFE412-B91E-C496-034C-DE688CD8D5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E4246-0EBB-6C38-CF52-F0CF6DE1FD91}"/>
              </a:ext>
            </a:extLst>
          </p:cNvPr>
          <p:cNvSpPr>
            <a:spLocks noGrp="1"/>
          </p:cNvSpPr>
          <p:nvPr>
            <p:ph type="dt" sz="half" idx="10"/>
          </p:nvPr>
        </p:nvSpPr>
        <p:spPr/>
        <p:txBody>
          <a:bodyPr/>
          <a:lstStyle/>
          <a:p>
            <a:fld id="{28284DFB-177D-42EA-A35F-1782ECC78AF5}" type="datetimeFigureOut">
              <a:rPr lang="en-US" smtClean="0"/>
              <a:t>8/19/2025</a:t>
            </a:fld>
            <a:endParaRPr lang="en-US"/>
          </a:p>
        </p:txBody>
      </p:sp>
      <p:sp>
        <p:nvSpPr>
          <p:cNvPr id="5" name="Footer Placeholder 4">
            <a:extLst>
              <a:ext uri="{FF2B5EF4-FFF2-40B4-BE49-F238E27FC236}">
                <a16:creationId xmlns:a16="http://schemas.microsoft.com/office/drawing/2014/main" id="{66DECB81-44F8-92DC-D5F9-8AA815850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0924D-343C-6AE3-C6BD-720D6AA8C843}"/>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52757309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08AF-CB82-AB0A-201F-A7D0B35858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B5DF55-CFFA-21AA-FE0E-8F6379BE25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B56F87-843E-9A10-A0A5-05C676D304A8}"/>
              </a:ext>
            </a:extLst>
          </p:cNvPr>
          <p:cNvSpPr>
            <a:spLocks noGrp="1"/>
          </p:cNvSpPr>
          <p:nvPr>
            <p:ph type="dt" sz="half" idx="10"/>
          </p:nvPr>
        </p:nvSpPr>
        <p:spPr/>
        <p:txBody>
          <a:bodyPr/>
          <a:lstStyle/>
          <a:p>
            <a:fld id="{34DF1686-C41B-49ED-A2E5-911970BBA4C2}" type="datetime1">
              <a:rPr lang="en-US" smtClean="0"/>
              <a:t>8/19/2025</a:t>
            </a:fld>
            <a:endParaRPr lang="en-US"/>
          </a:p>
        </p:txBody>
      </p:sp>
      <p:sp>
        <p:nvSpPr>
          <p:cNvPr id="5" name="Footer Placeholder 4">
            <a:extLst>
              <a:ext uri="{FF2B5EF4-FFF2-40B4-BE49-F238E27FC236}">
                <a16:creationId xmlns:a16="http://schemas.microsoft.com/office/drawing/2014/main" id="{11A9B9FF-6968-0BD1-42B5-48D86EFD5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1AB23-4766-93D7-FAB5-8238EAF4439B}"/>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237468805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32BA-BE1F-B703-D39B-49F0961056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91CBD-97E7-E809-B0C5-3AD3AAE5D5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E21F3-30FB-5A6F-A924-B7EB5D2A9A05}"/>
              </a:ext>
            </a:extLst>
          </p:cNvPr>
          <p:cNvSpPr>
            <a:spLocks noGrp="1"/>
          </p:cNvSpPr>
          <p:nvPr>
            <p:ph type="dt" sz="half" idx="10"/>
          </p:nvPr>
        </p:nvSpPr>
        <p:spPr/>
        <p:txBody>
          <a:bodyPr/>
          <a:lstStyle/>
          <a:p>
            <a:fld id="{DBBAA33C-CEE7-42F2-A1E8-276FA9C300C0}" type="datetime1">
              <a:rPr lang="en-US" smtClean="0"/>
              <a:t>8/19/2025</a:t>
            </a:fld>
            <a:endParaRPr lang="en-US"/>
          </a:p>
        </p:txBody>
      </p:sp>
      <p:sp>
        <p:nvSpPr>
          <p:cNvPr id="5" name="Footer Placeholder 4">
            <a:extLst>
              <a:ext uri="{FF2B5EF4-FFF2-40B4-BE49-F238E27FC236}">
                <a16:creationId xmlns:a16="http://schemas.microsoft.com/office/drawing/2014/main" id="{EF4C5A3B-DE68-8722-8199-72AE6B0FC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D04A33-A4C5-8E03-1B90-2B07AB1ABEDC}"/>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144918833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48E3-C790-8C83-AAC8-55DB64F2B7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F56EF4-0CFC-4ADD-5683-F6F2211DF5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68B897-3727-DBAE-6040-57D82F65F230}"/>
              </a:ext>
            </a:extLst>
          </p:cNvPr>
          <p:cNvSpPr>
            <a:spLocks noGrp="1"/>
          </p:cNvSpPr>
          <p:nvPr>
            <p:ph type="dt" sz="half" idx="10"/>
          </p:nvPr>
        </p:nvSpPr>
        <p:spPr/>
        <p:txBody>
          <a:bodyPr/>
          <a:lstStyle/>
          <a:p>
            <a:fld id="{A8D550DF-5529-4D47-86B2-2A2F1F40FFCA}" type="datetime1">
              <a:rPr lang="en-US" smtClean="0"/>
              <a:t>8/19/2025</a:t>
            </a:fld>
            <a:endParaRPr lang="en-US"/>
          </a:p>
        </p:txBody>
      </p:sp>
      <p:sp>
        <p:nvSpPr>
          <p:cNvPr id="5" name="Footer Placeholder 4">
            <a:extLst>
              <a:ext uri="{FF2B5EF4-FFF2-40B4-BE49-F238E27FC236}">
                <a16:creationId xmlns:a16="http://schemas.microsoft.com/office/drawing/2014/main" id="{1EB9053A-51CA-279B-3569-3DD05071E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AC6E4-53F9-2844-5157-7611D57AF2B0}"/>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290466171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908A-3C39-A9D4-362B-58A8C089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4F4E0-2AE7-42BC-3C0B-18F40F9BB2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06E1AF-4C58-F872-7A5D-05C29565CF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5A83D2-B3FE-7BEF-460C-8C0B08A74B6E}"/>
              </a:ext>
            </a:extLst>
          </p:cNvPr>
          <p:cNvSpPr>
            <a:spLocks noGrp="1"/>
          </p:cNvSpPr>
          <p:nvPr>
            <p:ph type="dt" sz="half" idx="10"/>
          </p:nvPr>
        </p:nvSpPr>
        <p:spPr/>
        <p:txBody>
          <a:bodyPr/>
          <a:lstStyle/>
          <a:p>
            <a:fld id="{329B6ED9-E578-42B2-9B44-DBADCA2B941C}" type="datetime1">
              <a:rPr lang="en-US" smtClean="0"/>
              <a:t>8/19/2025</a:t>
            </a:fld>
            <a:endParaRPr lang="en-US"/>
          </a:p>
        </p:txBody>
      </p:sp>
      <p:sp>
        <p:nvSpPr>
          <p:cNvPr id="6" name="Footer Placeholder 5">
            <a:extLst>
              <a:ext uri="{FF2B5EF4-FFF2-40B4-BE49-F238E27FC236}">
                <a16:creationId xmlns:a16="http://schemas.microsoft.com/office/drawing/2014/main" id="{2CB20733-C3C0-9391-EA8C-BDE36BCCB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7036E-A5A3-CD50-F7C3-5D2DE688BB18}"/>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321902626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B415-3E82-89BC-4527-B50EA4F4C8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D10ED7-2EC7-7009-7FE7-F827FF2A9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480A1A-C803-99A1-671F-C0C4608A50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91CF65-7D71-0517-D50F-A6E37C9130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8B6DB3-F02E-F2B4-4158-31C39CCCB4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ABAD65-DC2B-9578-A275-8DB98DFCFBAB}"/>
              </a:ext>
            </a:extLst>
          </p:cNvPr>
          <p:cNvSpPr>
            <a:spLocks noGrp="1"/>
          </p:cNvSpPr>
          <p:nvPr>
            <p:ph type="dt" sz="half" idx="10"/>
          </p:nvPr>
        </p:nvSpPr>
        <p:spPr/>
        <p:txBody>
          <a:bodyPr/>
          <a:lstStyle/>
          <a:p>
            <a:fld id="{23AE42B6-C85D-4C4F-A000-327DF4160D99}" type="datetime1">
              <a:rPr lang="en-US" smtClean="0"/>
              <a:t>8/19/2025</a:t>
            </a:fld>
            <a:endParaRPr lang="en-US"/>
          </a:p>
        </p:txBody>
      </p:sp>
      <p:sp>
        <p:nvSpPr>
          <p:cNvPr id="8" name="Footer Placeholder 7">
            <a:extLst>
              <a:ext uri="{FF2B5EF4-FFF2-40B4-BE49-F238E27FC236}">
                <a16:creationId xmlns:a16="http://schemas.microsoft.com/office/drawing/2014/main" id="{90D3BC0F-7DB6-42FC-6BAD-3A74CAB5FE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BFEDC6-221A-7128-EC11-11998A9A679E}"/>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17755962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9068-CB5A-DE8F-6331-B3C6D2DD95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00D12C-F045-785E-60A8-E1FBD057AC8E}"/>
              </a:ext>
            </a:extLst>
          </p:cNvPr>
          <p:cNvSpPr>
            <a:spLocks noGrp="1"/>
          </p:cNvSpPr>
          <p:nvPr>
            <p:ph type="dt" sz="half" idx="10"/>
          </p:nvPr>
        </p:nvSpPr>
        <p:spPr/>
        <p:txBody>
          <a:bodyPr/>
          <a:lstStyle/>
          <a:p>
            <a:fld id="{B3875AA7-92D8-4023-9DEE-7C65185068E5}" type="datetime1">
              <a:rPr lang="en-US" smtClean="0"/>
              <a:t>8/19/2025</a:t>
            </a:fld>
            <a:endParaRPr lang="en-US"/>
          </a:p>
        </p:txBody>
      </p:sp>
      <p:sp>
        <p:nvSpPr>
          <p:cNvPr id="4" name="Footer Placeholder 3">
            <a:extLst>
              <a:ext uri="{FF2B5EF4-FFF2-40B4-BE49-F238E27FC236}">
                <a16:creationId xmlns:a16="http://schemas.microsoft.com/office/drawing/2014/main" id="{B4CEC69F-D49B-B9C5-FF22-410A9E0B38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4A12CD-1269-F2AB-4028-2229701B674E}"/>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128919660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522019-659E-2000-6949-35C6A218DA7E}"/>
              </a:ext>
            </a:extLst>
          </p:cNvPr>
          <p:cNvSpPr>
            <a:spLocks noGrp="1"/>
          </p:cNvSpPr>
          <p:nvPr>
            <p:ph type="dt" sz="half" idx="10"/>
          </p:nvPr>
        </p:nvSpPr>
        <p:spPr/>
        <p:txBody>
          <a:bodyPr/>
          <a:lstStyle/>
          <a:p>
            <a:fld id="{B67A0CA4-7E47-4440-9982-17F418E733BF}" type="datetime1">
              <a:rPr lang="en-US" smtClean="0"/>
              <a:t>8/19/2025</a:t>
            </a:fld>
            <a:endParaRPr lang="en-US"/>
          </a:p>
        </p:txBody>
      </p:sp>
      <p:sp>
        <p:nvSpPr>
          <p:cNvPr id="3" name="Footer Placeholder 2">
            <a:extLst>
              <a:ext uri="{FF2B5EF4-FFF2-40B4-BE49-F238E27FC236}">
                <a16:creationId xmlns:a16="http://schemas.microsoft.com/office/drawing/2014/main" id="{B62067DA-DD8F-9C29-DCF7-61984CD180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08AE04-5EC0-C210-4913-24F1ACFBD826}"/>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388692604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C8D4E-6BBB-E42C-CBA8-C4516466B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AFB586-BA1A-97CB-8E52-7CA430238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2D6F17-393E-CFC7-5C6D-C8FF5C633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48FD9-A02A-8F12-63DA-8E7BED11A234}"/>
              </a:ext>
            </a:extLst>
          </p:cNvPr>
          <p:cNvSpPr>
            <a:spLocks noGrp="1"/>
          </p:cNvSpPr>
          <p:nvPr>
            <p:ph type="dt" sz="half" idx="10"/>
          </p:nvPr>
        </p:nvSpPr>
        <p:spPr/>
        <p:txBody>
          <a:bodyPr/>
          <a:lstStyle/>
          <a:p>
            <a:fld id="{D1DC1DE1-DDCA-4B16-8EC7-15BD58B6817E}" type="datetime1">
              <a:rPr lang="en-US" smtClean="0"/>
              <a:t>8/19/2025</a:t>
            </a:fld>
            <a:endParaRPr lang="en-US"/>
          </a:p>
        </p:txBody>
      </p:sp>
      <p:sp>
        <p:nvSpPr>
          <p:cNvPr id="6" name="Footer Placeholder 5">
            <a:extLst>
              <a:ext uri="{FF2B5EF4-FFF2-40B4-BE49-F238E27FC236}">
                <a16:creationId xmlns:a16="http://schemas.microsoft.com/office/drawing/2014/main" id="{637E5BD9-1CD1-0268-D1D6-AA0DD39A2F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A398E-4A0C-9B54-7292-505691054F52}"/>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192387149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32BA-BE1F-B703-D39B-49F0961056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91CBD-97E7-E809-B0C5-3AD3AAE5D5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E21F3-30FB-5A6F-A924-B7EB5D2A9A05}"/>
              </a:ext>
            </a:extLst>
          </p:cNvPr>
          <p:cNvSpPr>
            <a:spLocks noGrp="1"/>
          </p:cNvSpPr>
          <p:nvPr>
            <p:ph type="dt" sz="half" idx="10"/>
          </p:nvPr>
        </p:nvSpPr>
        <p:spPr/>
        <p:txBody>
          <a:bodyPr/>
          <a:lstStyle/>
          <a:p>
            <a:fld id="{28284DFB-177D-42EA-A35F-1782ECC78AF5}" type="datetimeFigureOut">
              <a:rPr lang="en-US" smtClean="0"/>
              <a:t>8/19/2025</a:t>
            </a:fld>
            <a:endParaRPr lang="en-US"/>
          </a:p>
        </p:txBody>
      </p:sp>
      <p:sp>
        <p:nvSpPr>
          <p:cNvPr id="5" name="Footer Placeholder 4">
            <a:extLst>
              <a:ext uri="{FF2B5EF4-FFF2-40B4-BE49-F238E27FC236}">
                <a16:creationId xmlns:a16="http://schemas.microsoft.com/office/drawing/2014/main" id="{EF4C5A3B-DE68-8722-8199-72AE6B0FC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D04A33-A4C5-8E03-1B90-2B07AB1ABEDC}"/>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31046414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E41-1715-09D3-B40D-1B40EC040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3044C5-B0C3-9911-E4A5-EA374262B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5167C-3966-5C7F-8F9B-357EF42F9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57019-F4A5-3A8D-7701-7C77FC082032}"/>
              </a:ext>
            </a:extLst>
          </p:cNvPr>
          <p:cNvSpPr>
            <a:spLocks noGrp="1"/>
          </p:cNvSpPr>
          <p:nvPr>
            <p:ph type="dt" sz="half" idx="10"/>
          </p:nvPr>
        </p:nvSpPr>
        <p:spPr/>
        <p:txBody>
          <a:bodyPr/>
          <a:lstStyle/>
          <a:p>
            <a:fld id="{78B394A4-6550-4BDE-9973-62FFE8CF1661}" type="datetime1">
              <a:rPr lang="en-US" smtClean="0"/>
              <a:t>8/19/2025</a:t>
            </a:fld>
            <a:endParaRPr lang="en-US"/>
          </a:p>
        </p:txBody>
      </p:sp>
      <p:sp>
        <p:nvSpPr>
          <p:cNvPr id="6" name="Footer Placeholder 5">
            <a:extLst>
              <a:ext uri="{FF2B5EF4-FFF2-40B4-BE49-F238E27FC236}">
                <a16:creationId xmlns:a16="http://schemas.microsoft.com/office/drawing/2014/main" id="{8E77817C-E72D-402A-9D8F-E07F307B0B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57E6E-2999-F4C4-363C-CEE24C9BC1DA}"/>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58352146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CEE8-063C-9381-C23B-8AFD53EA3D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A7FF7-2683-38B5-7958-0CE9FDF9D8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DF2B9-C555-BDB9-8B3B-A540C6568EC4}"/>
              </a:ext>
            </a:extLst>
          </p:cNvPr>
          <p:cNvSpPr>
            <a:spLocks noGrp="1"/>
          </p:cNvSpPr>
          <p:nvPr>
            <p:ph type="dt" sz="half" idx="10"/>
          </p:nvPr>
        </p:nvSpPr>
        <p:spPr/>
        <p:txBody>
          <a:bodyPr/>
          <a:lstStyle/>
          <a:p>
            <a:fld id="{0414077D-C09E-4494-87BA-CA8EA427C82C}" type="datetime1">
              <a:rPr lang="en-US" smtClean="0"/>
              <a:t>8/19/2025</a:t>
            </a:fld>
            <a:endParaRPr lang="en-US"/>
          </a:p>
        </p:txBody>
      </p:sp>
      <p:sp>
        <p:nvSpPr>
          <p:cNvPr id="5" name="Footer Placeholder 4">
            <a:extLst>
              <a:ext uri="{FF2B5EF4-FFF2-40B4-BE49-F238E27FC236}">
                <a16:creationId xmlns:a16="http://schemas.microsoft.com/office/drawing/2014/main" id="{407FEDB0-32EC-E221-576F-EFD10C3A2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B322F-208B-D423-C620-2F54BE59EDB8}"/>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179665739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5796DD-A572-ADD1-FB17-861210089D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BFE412-B91E-C496-034C-DE688CD8D5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E4246-0EBB-6C38-CF52-F0CF6DE1FD91}"/>
              </a:ext>
            </a:extLst>
          </p:cNvPr>
          <p:cNvSpPr>
            <a:spLocks noGrp="1"/>
          </p:cNvSpPr>
          <p:nvPr>
            <p:ph type="dt" sz="half" idx="10"/>
          </p:nvPr>
        </p:nvSpPr>
        <p:spPr/>
        <p:txBody>
          <a:bodyPr/>
          <a:lstStyle/>
          <a:p>
            <a:fld id="{40D005E5-DB66-4BCD-A897-8620D167B745}" type="datetime1">
              <a:rPr lang="en-US" smtClean="0"/>
              <a:t>8/19/2025</a:t>
            </a:fld>
            <a:endParaRPr lang="en-US"/>
          </a:p>
        </p:txBody>
      </p:sp>
      <p:sp>
        <p:nvSpPr>
          <p:cNvPr id="5" name="Footer Placeholder 4">
            <a:extLst>
              <a:ext uri="{FF2B5EF4-FFF2-40B4-BE49-F238E27FC236}">
                <a16:creationId xmlns:a16="http://schemas.microsoft.com/office/drawing/2014/main" id="{66DECB81-44F8-92DC-D5F9-8AA815850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0924D-343C-6AE3-C6BD-720D6AA8C843}"/>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26934427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48E3-C790-8C83-AAC8-55DB64F2B7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F56EF4-0CFC-4ADD-5683-F6F2211DF5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68B897-3727-DBAE-6040-57D82F65F230}"/>
              </a:ext>
            </a:extLst>
          </p:cNvPr>
          <p:cNvSpPr>
            <a:spLocks noGrp="1"/>
          </p:cNvSpPr>
          <p:nvPr>
            <p:ph type="dt" sz="half" idx="10"/>
          </p:nvPr>
        </p:nvSpPr>
        <p:spPr/>
        <p:txBody>
          <a:bodyPr/>
          <a:lstStyle/>
          <a:p>
            <a:fld id="{28284DFB-177D-42EA-A35F-1782ECC78AF5}" type="datetimeFigureOut">
              <a:rPr lang="en-US" smtClean="0"/>
              <a:t>8/19/2025</a:t>
            </a:fld>
            <a:endParaRPr lang="en-US"/>
          </a:p>
        </p:txBody>
      </p:sp>
      <p:sp>
        <p:nvSpPr>
          <p:cNvPr id="5" name="Footer Placeholder 4">
            <a:extLst>
              <a:ext uri="{FF2B5EF4-FFF2-40B4-BE49-F238E27FC236}">
                <a16:creationId xmlns:a16="http://schemas.microsoft.com/office/drawing/2014/main" id="{1EB9053A-51CA-279B-3569-3DD05071E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AC6E4-53F9-2844-5157-7611D57AF2B0}"/>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397007696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908A-3C39-A9D4-362B-58A8C089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4F4E0-2AE7-42BC-3C0B-18F40F9BB2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06E1AF-4C58-F872-7A5D-05C29565CF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5A83D2-B3FE-7BEF-460C-8C0B08A74B6E}"/>
              </a:ext>
            </a:extLst>
          </p:cNvPr>
          <p:cNvSpPr>
            <a:spLocks noGrp="1"/>
          </p:cNvSpPr>
          <p:nvPr>
            <p:ph type="dt" sz="half" idx="10"/>
          </p:nvPr>
        </p:nvSpPr>
        <p:spPr/>
        <p:txBody>
          <a:bodyPr/>
          <a:lstStyle/>
          <a:p>
            <a:fld id="{28284DFB-177D-42EA-A35F-1782ECC78AF5}" type="datetimeFigureOut">
              <a:rPr lang="en-US" smtClean="0"/>
              <a:t>8/19/2025</a:t>
            </a:fld>
            <a:endParaRPr lang="en-US"/>
          </a:p>
        </p:txBody>
      </p:sp>
      <p:sp>
        <p:nvSpPr>
          <p:cNvPr id="6" name="Footer Placeholder 5">
            <a:extLst>
              <a:ext uri="{FF2B5EF4-FFF2-40B4-BE49-F238E27FC236}">
                <a16:creationId xmlns:a16="http://schemas.microsoft.com/office/drawing/2014/main" id="{2CB20733-C3C0-9391-EA8C-BDE36BCCB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7036E-A5A3-CD50-F7C3-5D2DE688BB18}"/>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173129069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B415-3E82-89BC-4527-B50EA4F4C8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D10ED7-2EC7-7009-7FE7-F827FF2A9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480A1A-C803-99A1-671F-C0C4608A50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91CF65-7D71-0517-D50F-A6E37C9130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8B6DB3-F02E-F2B4-4158-31C39CCCB4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ABAD65-DC2B-9578-A275-8DB98DFCFBAB}"/>
              </a:ext>
            </a:extLst>
          </p:cNvPr>
          <p:cNvSpPr>
            <a:spLocks noGrp="1"/>
          </p:cNvSpPr>
          <p:nvPr>
            <p:ph type="dt" sz="half" idx="10"/>
          </p:nvPr>
        </p:nvSpPr>
        <p:spPr/>
        <p:txBody>
          <a:bodyPr/>
          <a:lstStyle/>
          <a:p>
            <a:fld id="{28284DFB-177D-42EA-A35F-1782ECC78AF5}" type="datetimeFigureOut">
              <a:rPr lang="en-US" smtClean="0"/>
              <a:t>8/19/2025</a:t>
            </a:fld>
            <a:endParaRPr lang="en-US"/>
          </a:p>
        </p:txBody>
      </p:sp>
      <p:sp>
        <p:nvSpPr>
          <p:cNvPr id="8" name="Footer Placeholder 7">
            <a:extLst>
              <a:ext uri="{FF2B5EF4-FFF2-40B4-BE49-F238E27FC236}">
                <a16:creationId xmlns:a16="http://schemas.microsoft.com/office/drawing/2014/main" id="{90D3BC0F-7DB6-42FC-6BAD-3A74CAB5FE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BFEDC6-221A-7128-EC11-11998A9A679E}"/>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383442248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9068-CB5A-DE8F-6331-B3C6D2DD95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00D12C-F045-785E-60A8-E1FBD057AC8E}"/>
              </a:ext>
            </a:extLst>
          </p:cNvPr>
          <p:cNvSpPr>
            <a:spLocks noGrp="1"/>
          </p:cNvSpPr>
          <p:nvPr>
            <p:ph type="dt" sz="half" idx="10"/>
          </p:nvPr>
        </p:nvSpPr>
        <p:spPr/>
        <p:txBody>
          <a:bodyPr/>
          <a:lstStyle/>
          <a:p>
            <a:fld id="{28284DFB-177D-42EA-A35F-1782ECC78AF5}" type="datetimeFigureOut">
              <a:rPr lang="en-US" smtClean="0"/>
              <a:t>8/19/2025</a:t>
            </a:fld>
            <a:endParaRPr lang="en-US"/>
          </a:p>
        </p:txBody>
      </p:sp>
      <p:sp>
        <p:nvSpPr>
          <p:cNvPr id="4" name="Footer Placeholder 3">
            <a:extLst>
              <a:ext uri="{FF2B5EF4-FFF2-40B4-BE49-F238E27FC236}">
                <a16:creationId xmlns:a16="http://schemas.microsoft.com/office/drawing/2014/main" id="{B4CEC69F-D49B-B9C5-FF22-410A9E0B38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4A12CD-1269-F2AB-4028-2229701B674E}"/>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423538279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522019-659E-2000-6949-35C6A218DA7E}"/>
              </a:ext>
            </a:extLst>
          </p:cNvPr>
          <p:cNvSpPr>
            <a:spLocks noGrp="1"/>
          </p:cNvSpPr>
          <p:nvPr>
            <p:ph type="dt" sz="half" idx="10"/>
          </p:nvPr>
        </p:nvSpPr>
        <p:spPr/>
        <p:txBody>
          <a:bodyPr/>
          <a:lstStyle/>
          <a:p>
            <a:fld id="{28284DFB-177D-42EA-A35F-1782ECC78AF5}" type="datetimeFigureOut">
              <a:rPr lang="en-US" smtClean="0"/>
              <a:t>8/19/2025</a:t>
            </a:fld>
            <a:endParaRPr lang="en-US"/>
          </a:p>
        </p:txBody>
      </p:sp>
      <p:sp>
        <p:nvSpPr>
          <p:cNvPr id="3" name="Footer Placeholder 2">
            <a:extLst>
              <a:ext uri="{FF2B5EF4-FFF2-40B4-BE49-F238E27FC236}">
                <a16:creationId xmlns:a16="http://schemas.microsoft.com/office/drawing/2014/main" id="{B62067DA-DD8F-9C29-DCF7-61984CD180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08AE04-5EC0-C210-4913-24F1ACFBD826}"/>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112910841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C8D4E-6BBB-E42C-CBA8-C4516466B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AFB586-BA1A-97CB-8E52-7CA430238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2D6F17-393E-CFC7-5C6D-C8FF5C633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48FD9-A02A-8F12-63DA-8E7BED11A234}"/>
              </a:ext>
            </a:extLst>
          </p:cNvPr>
          <p:cNvSpPr>
            <a:spLocks noGrp="1"/>
          </p:cNvSpPr>
          <p:nvPr>
            <p:ph type="dt" sz="half" idx="10"/>
          </p:nvPr>
        </p:nvSpPr>
        <p:spPr/>
        <p:txBody>
          <a:bodyPr/>
          <a:lstStyle/>
          <a:p>
            <a:fld id="{28284DFB-177D-42EA-A35F-1782ECC78AF5}" type="datetimeFigureOut">
              <a:rPr lang="en-US" smtClean="0"/>
              <a:t>8/19/2025</a:t>
            </a:fld>
            <a:endParaRPr lang="en-US"/>
          </a:p>
        </p:txBody>
      </p:sp>
      <p:sp>
        <p:nvSpPr>
          <p:cNvPr id="6" name="Footer Placeholder 5">
            <a:extLst>
              <a:ext uri="{FF2B5EF4-FFF2-40B4-BE49-F238E27FC236}">
                <a16:creationId xmlns:a16="http://schemas.microsoft.com/office/drawing/2014/main" id="{637E5BD9-1CD1-0268-D1D6-AA0DD39A2F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A398E-4A0C-9B54-7292-505691054F52}"/>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171919117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E41-1715-09D3-B40D-1B40EC040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3044C5-B0C3-9911-E4A5-EA374262B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5167C-3966-5C7F-8F9B-357EF42F9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57019-F4A5-3A8D-7701-7C77FC082032}"/>
              </a:ext>
            </a:extLst>
          </p:cNvPr>
          <p:cNvSpPr>
            <a:spLocks noGrp="1"/>
          </p:cNvSpPr>
          <p:nvPr>
            <p:ph type="dt" sz="half" idx="10"/>
          </p:nvPr>
        </p:nvSpPr>
        <p:spPr/>
        <p:txBody>
          <a:bodyPr/>
          <a:lstStyle/>
          <a:p>
            <a:fld id="{28284DFB-177D-42EA-A35F-1782ECC78AF5}" type="datetimeFigureOut">
              <a:rPr lang="en-US" smtClean="0"/>
              <a:t>8/19/2025</a:t>
            </a:fld>
            <a:endParaRPr lang="en-US"/>
          </a:p>
        </p:txBody>
      </p:sp>
      <p:sp>
        <p:nvSpPr>
          <p:cNvPr id="6" name="Footer Placeholder 5">
            <a:extLst>
              <a:ext uri="{FF2B5EF4-FFF2-40B4-BE49-F238E27FC236}">
                <a16:creationId xmlns:a16="http://schemas.microsoft.com/office/drawing/2014/main" id="{8E77817C-E72D-402A-9D8F-E07F307B0B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57E6E-2999-F4C4-363C-CEE24C9BC1DA}"/>
              </a:ext>
            </a:extLst>
          </p:cNvPr>
          <p:cNvSpPr>
            <a:spLocks noGrp="1"/>
          </p:cNvSpPr>
          <p:nvPr>
            <p:ph type="sldNum" sz="quarter" idx="12"/>
          </p:nvPr>
        </p:nvSpPr>
        <p:spPr/>
        <p:txBody>
          <a:bodyPr/>
          <a:lstStyle/>
          <a:p>
            <a:fld id="{E28B3F78-144C-49C1-9D0D-D58955334D65}" type="slidenum">
              <a:rPr lang="en-US" smtClean="0"/>
              <a:t>‹#›</a:t>
            </a:fld>
            <a:endParaRPr lang="en-US"/>
          </a:p>
        </p:txBody>
      </p:sp>
    </p:spTree>
    <p:extLst>
      <p:ext uri="{BB962C8B-B14F-4D97-AF65-F5344CB8AC3E}">
        <p14:creationId xmlns:p14="http://schemas.microsoft.com/office/powerpoint/2010/main" val="324808002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54C59-7E4F-7134-CE65-4D8EA75FA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2AC28C-C4CD-38D1-1DF1-519B5766A8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9B7E5-9B86-35FD-4C08-4B6047741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284DFB-177D-42EA-A35F-1782ECC78AF5}" type="datetimeFigureOut">
              <a:rPr lang="en-US" smtClean="0"/>
              <a:t>8/19/2025</a:t>
            </a:fld>
            <a:endParaRPr lang="en-US"/>
          </a:p>
        </p:txBody>
      </p:sp>
      <p:sp>
        <p:nvSpPr>
          <p:cNvPr id="5" name="Footer Placeholder 4">
            <a:extLst>
              <a:ext uri="{FF2B5EF4-FFF2-40B4-BE49-F238E27FC236}">
                <a16:creationId xmlns:a16="http://schemas.microsoft.com/office/drawing/2014/main" id="{338EBD83-ECC3-4C55-6DFA-C61C785D63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A979E85-9D75-1D62-427F-683CF6561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8B3F78-144C-49C1-9D0D-D58955334D65}" type="slidenum">
              <a:rPr lang="en-US" smtClean="0"/>
              <a:t>‹#›</a:t>
            </a:fld>
            <a:endParaRPr lang="en-US"/>
          </a:p>
        </p:txBody>
      </p:sp>
    </p:spTree>
    <p:extLst>
      <p:ext uri="{BB962C8B-B14F-4D97-AF65-F5344CB8AC3E}">
        <p14:creationId xmlns:p14="http://schemas.microsoft.com/office/powerpoint/2010/main" val="257095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54C59-7E4F-7134-CE65-4D8EA75FA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2AC28C-C4CD-38D1-1DF1-519B5766A8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9B7E5-9B86-35FD-4C08-4B6047741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97EA1C-1AF4-42E7-AA14-008C8C0071B0}" type="datetime1">
              <a:rPr lang="en-US" smtClean="0"/>
              <a:t>8/19/2025</a:t>
            </a:fld>
            <a:endParaRPr lang="en-US"/>
          </a:p>
        </p:txBody>
      </p:sp>
      <p:sp>
        <p:nvSpPr>
          <p:cNvPr id="5" name="Footer Placeholder 4">
            <a:extLst>
              <a:ext uri="{FF2B5EF4-FFF2-40B4-BE49-F238E27FC236}">
                <a16:creationId xmlns:a16="http://schemas.microsoft.com/office/drawing/2014/main" id="{338EBD83-ECC3-4C55-6DFA-C61C785D63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A979E85-9D75-1D62-427F-683CF6561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8B3F78-144C-49C1-9D0D-D58955334D65}" type="slidenum">
              <a:rPr lang="en-US" smtClean="0"/>
              <a:t>‹#›</a:t>
            </a:fld>
            <a:endParaRPr lang="en-US"/>
          </a:p>
        </p:txBody>
      </p:sp>
    </p:spTree>
    <p:extLst>
      <p:ext uri="{BB962C8B-B14F-4D97-AF65-F5344CB8AC3E}">
        <p14:creationId xmlns:p14="http://schemas.microsoft.com/office/powerpoint/2010/main" val="2698469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48" name="Oval 47">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1B6901-C314-28EE-FE89-125C9FF5C9CE}"/>
              </a:ext>
            </a:extLst>
          </p:cNvPr>
          <p:cNvSpPr>
            <a:spLocks noGrp="1"/>
          </p:cNvSpPr>
          <p:nvPr>
            <p:ph type="ctrTitle"/>
          </p:nvPr>
        </p:nvSpPr>
        <p:spPr>
          <a:xfrm>
            <a:off x="3581400" y="965580"/>
            <a:ext cx="5204489" cy="3160593"/>
          </a:xfrm>
        </p:spPr>
        <p:txBody>
          <a:bodyPr>
            <a:normAutofit/>
          </a:bodyPr>
          <a:lstStyle/>
          <a:p>
            <a:r>
              <a:rPr lang="en-US" sz="5400">
                <a:solidFill>
                  <a:schemeClr val="bg1"/>
                </a:solidFill>
              </a:rPr>
              <a:t>Use of Home Confinement as a Release Option</a:t>
            </a:r>
          </a:p>
        </p:txBody>
      </p:sp>
      <p:sp>
        <p:nvSpPr>
          <p:cNvPr id="3" name="Subtitle 2">
            <a:extLst>
              <a:ext uri="{FF2B5EF4-FFF2-40B4-BE49-F238E27FC236}">
                <a16:creationId xmlns:a16="http://schemas.microsoft.com/office/drawing/2014/main" id="{3C65FD2C-A8B4-7888-9369-70866BA9E641}"/>
              </a:ext>
            </a:extLst>
          </p:cNvPr>
          <p:cNvSpPr>
            <a:spLocks noGrp="1"/>
          </p:cNvSpPr>
          <p:nvPr>
            <p:ph type="subTitle" idx="1"/>
          </p:nvPr>
        </p:nvSpPr>
        <p:spPr>
          <a:xfrm>
            <a:off x="3820817" y="4409960"/>
            <a:ext cx="4508641" cy="1116414"/>
          </a:xfrm>
        </p:spPr>
        <p:txBody>
          <a:bodyPr>
            <a:normAutofit/>
          </a:bodyPr>
          <a:lstStyle/>
          <a:p>
            <a:endParaRPr lang="en-US" sz="1700" dirty="0">
              <a:solidFill>
                <a:schemeClr val="bg1"/>
              </a:solidFill>
            </a:endParaRPr>
          </a:p>
          <a:p>
            <a:r>
              <a:rPr lang="en-US" sz="1700" dirty="0">
                <a:solidFill>
                  <a:schemeClr val="bg1"/>
                </a:solidFill>
              </a:rPr>
              <a:t>Correctional Programs Branch </a:t>
            </a:r>
          </a:p>
        </p:txBody>
      </p:sp>
      <p:sp>
        <p:nvSpPr>
          <p:cNvPr id="50"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52"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54"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55" name="Freeform: Shape 54">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58" name="Oval 57">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Oval 59">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2"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63" name="Freeform: Shape 62">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84539289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7A89264-C0FF-4DC4-A4A6-A01EF0E70685}"/>
              </a:ext>
            </a:extLst>
          </p:cNvPr>
          <p:cNvSpPr>
            <a:spLocks noGrp="1"/>
          </p:cNvSpPr>
          <p:nvPr>
            <p:ph type="title"/>
          </p:nvPr>
        </p:nvSpPr>
        <p:spPr>
          <a:xfrm>
            <a:off x="1156851" y="637762"/>
            <a:ext cx="9888496" cy="900131"/>
          </a:xfrm>
        </p:spPr>
        <p:txBody>
          <a:bodyPr anchor="t">
            <a:normAutofit/>
          </a:bodyPr>
          <a:lstStyle/>
          <a:p>
            <a:r>
              <a:rPr lang="en-US" sz="2800">
                <a:solidFill>
                  <a:schemeClr val="bg1"/>
                </a:solidFill>
              </a:rPr>
              <a:t>Director’s Memorandum: Use of Home Confinement as A Release Option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CD6C80E2-0D19-9168-70F3-D97E6F347D88}"/>
              </a:ext>
            </a:extLst>
          </p:cNvPr>
          <p:cNvSpPr>
            <a:spLocks noGrp="1"/>
          </p:cNvSpPr>
          <p:nvPr>
            <p:ph idx="1"/>
          </p:nvPr>
        </p:nvSpPr>
        <p:spPr>
          <a:xfrm>
            <a:off x="1164454" y="2260619"/>
            <a:ext cx="9880893" cy="3959619"/>
          </a:xfrm>
        </p:spPr>
        <p:txBody>
          <a:bodyPr>
            <a:normAutofit/>
          </a:bodyPr>
          <a:lstStyle/>
          <a:p>
            <a:pPr marL="0" indent="0">
              <a:buNone/>
            </a:pPr>
            <a:endParaRPr lang="en-US" sz="2400" dirty="0"/>
          </a:p>
          <a:p>
            <a:pPr marL="0" indent="0">
              <a:buNone/>
            </a:pPr>
            <a:r>
              <a:rPr lang="en-US" sz="2400" dirty="0"/>
              <a:t>If a FSA </a:t>
            </a:r>
            <a:r>
              <a:rPr lang="en-US" sz="2400" b="1" u="sng" dirty="0"/>
              <a:t>and/or</a:t>
            </a:r>
            <a:r>
              <a:rPr lang="en-US" sz="2400" dirty="0"/>
              <a:t> SCA eligible inmate </a:t>
            </a:r>
            <a:r>
              <a:rPr lang="en-US" sz="2400" b="1" u="sng" dirty="0"/>
              <a:t>does not</a:t>
            </a:r>
            <a:r>
              <a:rPr lang="en-US" sz="2400" b="1" dirty="0"/>
              <a:t> </a:t>
            </a:r>
            <a:r>
              <a:rPr lang="en-US" sz="2400" dirty="0"/>
              <a:t>require the services of a halfway house,</a:t>
            </a:r>
            <a:r>
              <a:rPr lang="en-US" sz="2400" b="1" dirty="0"/>
              <a:t> is statutory eligible</a:t>
            </a:r>
            <a:r>
              <a:rPr lang="en-US" sz="2400" dirty="0"/>
              <a:t> </a:t>
            </a:r>
            <a:r>
              <a:rPr lang="en-US" sz="2400" b="1" u="sng" dirty="0"/>
              <a:t>and</a:t>
            </a:r>
            <a:r>
              <a:rPr lang="en-US" sz="2400" dirty="0"/>
              <a:t> meets ALL criteria for home confinement; refer to direct home confinement.</a:t>
            </a:r>
            <a:endParaRPr lang="en-US" dirty="0"/>
          </a:p>
        </p:txBody>
      </p:sp>
    </p:spTree>
    <p:extLst>
      <p:ext uri="{BB962C8B-B14F-4D97-AF65-F5344CB8AC3E}">
        <p14:creationId xmlns:p14="http://schemas.microsoft.com/office/powerpoint/2010/main" val="187366527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A92CB1-7F14-F09B-F4BA-52920F217D14}"/>
              </a:ext>
            </a:extLst>
          </p:cNvPr>
          <p:cNvSpPr>
            <a:spLocks noGrp="1"/>
          </p:cNvSpPr>
          <p:nvPr>
            <p:ph type="title"/>
          </p:nvPr>
        </p:nvSpPr>
        <p:spPr>
          <a:xfrm>
            <a:off x="110531" y="637762"/>
            <a:ext cx="3506875" cy="5576770"/>
          </a:xfrm>
        </p:spPr>
        <p:txBody>
          <a:bodyPr anchor="t">
            <a:normAutofit/>
          </a:bodyPr>
          <a:lstStyle/>
          <a:p>
            <a:br>
              <a:rPr lang="en-US" sz="3300" dirty="0">
                <a:solidFill>
                  <a:schemeClr val="bg1"/>
                </a:solidFill>
              </a:rPr>
            </a:br>
            <a:br>
              <a:rPr lang="en-US" sz="3300" dirty="0">
                <a:solidFill>
                  <a:schemeClr val="bg1"/>
                </a:solidFill>
              </a:rPr>
            </a:br>
            <a:br>
              <a:rPr lang="en-US" sz="3300" dirty="0">
                <a:solidFill>
                  <a:schemeClr val="bg1"/>
                </a:solidFill>
              </a:rPr>
            </a:br>
            <a:br>
              <a:rPr lang="en-US" sz="3300" dirty="0">
                <a:solidFill>
                  <a:schemeClr val="bg1"/>
                </a:solidFill>
              </a:rPr>
            </a:br>
            <a:br>
              <a:rPr lang="en-US" sz="3300" dirty="0">
                <a:solidFill>
                  <a:schemeClr val="bg1"/>
                </a:solidFill>
              </a:rPr>
            </a:br>
            <a:r>
              <a:rPr lang="en-US" sz="3300" dirty="0">
                <a:solidFill>
                  <a:schemeClr val="bg1"/>
                </a:solidFill>
              </a:rPr>
              <a:t>18 U.S.C. § 3621(b) - Second Chance</a:t>
            </a:r>
            <a:br>
              <a:rPr lang="en-US" sz="3300" dirty="0">
                <a:solidFill>
                  <a:schemeClr val="bg1"/>
                </a:solidFill>
              </a:rPr>
            </a:br>
            <a:r>
              <a:rPr lang="en-US" sz="3300" dirty="0">
                <a:solidFill>
                  <a:schemeClr val="bg1"/>
                </a:solidFill>
              </a:rPr>
              <a:t>       Act of 2007  </a:t>
            </a:r>
            <a:br>
              <a:rPr lang="en-US" sz="3300" dirty="0">
                <a:solidFill>
                  <a:schemeClr val="bg1"/>
                </a:solidFill>
              </a:rPr>
            </a:br>
            <a:endParaRPr lang="en-US" sz="3300" b="1" dirty="0">
              <a:solidFill>
                <a:schemeClr val="bg1"/>
              </a:solidFill>
            </a:endParaRP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32B90D-6061-9312-C358-F6002ED381DC}"/>
              </a:ext>
            </a:extLst>
          </p:cNvPr>
          <p:cNvSpPr>
            <a:spLocks noGrp="1"/>
          </p:cNvSpPr>
          <p:nvPr>
            <p:ph idx="1"/>
          </p:nvPr>
        </p:nvSpPr>
        <p:spPr>
          <a:xfrm>
            <a:off x="4654732" y="850052"/>
            <a:ext cx="6951114" cy="5326911"/>
          </a:xfrm>
        </p:spPr>
        <p:txBody>
          <a:bodyPr>
            <a:normAutofit/>
          </a:bodyPr>
          <a:lstStyle/>
          <a:p>
            <a:pPr marL="0" indent="0" algn="ctr">
              <a:spcBef>
                <a:spcPts val="0"/>
              </a:spcBef>
              <a:buNone/>
            </a:pPr>
            <a:r>
              <a:rPr lang="en-US" sz="1900" dirty="0"/>
              <a:t>Individual Assessments -</a:t>
            </a:r>
            <a:r>
              <a:rPr lang="en-US" sz="1900" b="1" dirty="0"/>
              <a:t>REQUIRED </a:t>
            </a:r>
          </a:p>
          <a:p>
            <a:pPr marL="0" indent="0">
              <a:spcBef>
                <a:spcPts val="0"/>
              </a:spcBef>
              <a:buNone/>
            </a:pPr>
            <a:endParaRPr lang="en-US" sz="1900" b="1" dirty="0"/>
          </a:p>
          <a:p>
            <a:pPr marL="0" indent="0">
              <a:spcBef>
                <a:spcPts val="0"/>
              </a:spcBef>
              <a:buNone/>
            </a:pPr>
            <a:r>
              <a:rPr lang="en-US" sz="1900" dirty="0"/>
              <a:t>Inmates </a:t>
            </a:r>
            <a:r>
              <a:rPr lang="en-US" sz="1900" b="1" u="sng" dirty="0"/>
              <a:t>must</a:t>
            </a:r>
            <a:r>
              <a:rPr lang="en-US" sz="1900" b="1" dirty="0"/>
              <a:t> </a:t>
            </a:r>
            <a:r>
              <a:rPr lang="en-US" sz="1900" dirty="0"/>
              <a:t>be individually assessed for their </a:t>
            </a:r>
            <a:r>
              <a:rPr lang="en-US" sz="1900" u="sng" dirty="0"/>
              <a:t>appropriateness</a:t>
            </a:r>
            <a:r>
              <a:rPr lang="en-US" sz="1900" dirty="0"/>
              <a:t> for and the </a:t>
            </a:r>
            <a:r>
              <a:rPr lang="en-US" sz="1900" u="sng" dirty="0"/>
              <a:t>length of prerelease placements </a:t>
            </a:r>
            <a:r>
              <a:rPr lang="en-US" sz="1900" dirty="0"/>
              <a:t>using the following five factors from 18 U.S.C. § 3621(b): </a:t>
            </a:r>
          </a:p>
          <a:p>
            <a:pPr marL="0" indent="0">
              <a:spcBef>
                <a:spcPts val="0"/>
              </a:spcBef>
              <a:buNone/>
            </a:pPr>
            <a:endParaRPr lang="en-US" sz="1900" dirty="0"/>
          </a:p>
          <a:p>
            <a:pPr marL="0" indent="0">
              <a:buNone/>
            </a:pPr>
            <a:r>
              <a:rPr lang="en-US" sz="1900" dirty="0"/>
              <a:t>(1)  The resources of facility contemplated; </a:t>
            </a:r>
          </a:p>
          <a:p>
            <a:pPr marL="0" indent="0">
              <a:buNone/>
            </a:pPr>
            <a:r>
              <a:rPr lang="en-US" sz="1900" dirty="0"/>
              <a:t>(2)  The nature and circumstances of the offense; </a:t>
            </a:r>
          </a:p>
          <a:p>
            <a:pPr marL="0" indent="0">
              <a:buNone/>
            </a:pPr>
            <a:r>
              <a:rPr lang="en-US" sz="1900" dirty="0"/>
              <a:t>(3)  The history and characteristics of the prisoner; </a:t>
            </a:r>
          </a:p>
          <a:p>
            <a:pPr marL="0" indent="0">
              <a:buNone/>
            </a:pPr>
            <a:r>
              <a:rPr lang="en-US" sz="1900" dirty="0"/>
              <a:t>(4)  Any statement by the court that impose the sentence: </a:t>
            </a:r>
          </a:p>
          <a:p>
            <a:pPr marL="457200" lvl="1" indent="0">
              <a:buNone/>
            </a:pPr>
            <a:r>
              <a:rPr lang="en-US" sz="1900" dirty="0"/>
              <a:t>(a) concerning the purposes for which the sentence to imprisonment was determined to be warranted; or </a:t>
            </a:r>
          </a:p>
          <a:p>
            <a:pPr marL="457200" lvl="1" indent="0">
              <a:buNone/>
            </a:pPr>
            <a:r>
              <a:rPr lang="en-US" sz="1900" dirty="0"/>
              <a:t>(b) recommending a type penal or correctional facility as appropriate; and </a:t>
            </a:r>
          </a:p>
          <a:p>
            <a:pPr marL="0" indent="0">
              <a:buNone/>
            </a:pPr>
            <a:r>
              <a:rPr lang="en-US" sz="1900" dirty="0"/>
              <a:t>(5)  Any pertinent policy statement issued by the U.S. Sentencing Commission. </a:t>
            </a:r>
          </a:p>
        </p:txBody>
      </p:sp>
    </p:spTree>
    <p:extLst>
      <p:ext uri="{BB962C8B-B14F-4D97-AF65-F5344CB8AC3E}">
        <p14:creationId xmlns:p14="http://schemas.microsoft.com/office/powerpoint/2010/main" val="274419293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B469B6-1395-F3AC-A726-BB989813A66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481768B-C596-1E5D-38D9-4FEAF36F2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F6225-7A38-BBFF-9CF2-4616355DA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02A80F-0BA9-5A92-782E-C84419026141}"/>
              </a:ext>
            </a:extLst>
          </p:cNvPr>
          <p:cNvSpPr>
            <a:spLocks noGrp="1"/>
          </p:cNvSpPr>
          <p:nvPr>
            <p:ph type="title"/>
          </p:nvPr>
        </p:nvSpPr>
        <p:spPr>
          <a:xfrm>
            <a:off x="110531" y="637762"/>
            <a:ext cx="3506875" cy="5576770"/>
          </a:xfrm>
        </p:spPr>
        <p:txBody>
          <a:bodyPr anchor="t">
            <a:normAutofit/>
          </a:bodyPr>
          <a:lstStyle/>
          <a:p>
            <a:br>
              <a:rPr lang="en-US" sz="3300" dirty="0">
                <a:solidFill>
                  <a:schemeClr val="bg1"/>
                </a:solidFill>
              </a:rPr>
            </a:br>
            <a:br>
              <a:rPr lang="en-US" sz="3300" dirty="0">
                <a:solidFill>
                  <a:schemeClr val="bg1"/>
                </a:solidFill>
              </a:rPr>
            </a:br>
            <a:br>
              <a:rPr lang="en-US" sz="3300" dirty="0">
                <a:solidFill>
                  <a:schemeClr val="bg1"/>
                </a:solidFill>
              </a:rPr>
            </a:br>
            <a:br>
              <a:rPr lang="en-US" sz="3300" dirty="0">
                <a:solidFill>
                  <a:schemeClr val="bg1"/>
                </a:solidFill>
              </a:rPr>
            </a:br>
            <a:br>
              <a:rPr lang="en-US" sz="3300" dirty="0">
                <a:solidFill>
                  <a:schemeClr val="bg1"/>
                </a:solidFill>
              </a:rPr>
            </a:br>
            <a:r>
              <a:rPr lang="en-US" sz="3300" dirty="0">
                <a:solidFill>
                  <a:schemeClr val="bg1"/>
                </a:solidFill>
              </a:rPr>
              <a:t>18 U.S.C. § 3621(b) - Second Chance</a:t>
            </a:r>
            <a:br>
              <a:rPr lang="en-US" sz="3300" dirty="0">
                <a:solidFill>
                  <a:schemeClr val="bg1"/>
                </a:solidFill>
              </a:rPr>
            </a:br>
            <a:r>
              <a:rPr lang="en-US" sz="3300" dirty="0">
                <a:solidFill>
                  <a:schemeClr val="bg1"/>
                </a:solidFill>
              </a:rPr>
              <a:t>       Act of 2007  </a:t>
            </a:r>
            <a:br>
              <a:rPr lang="en-US" sz="3300" dirty="0">
                <a:solidFill>
                  <a:schemeClr val="bg1"/>
                </a:solidFill>
              </a:rPr>
            </a:br>
            <a:endParaRPr lang="en-US" sz="3300" b="1" dirty="0">
              <a:solidFill>
                <a:schemeClr val="bg1"/>
              </a:solidFill>
            </a:endParaRPr>
          </a:p>
        </p:txBody>
      </p:sp>
      <p:sp>
        <p:nvSpPr>
          <p:cNvPr id="12" name="Rectangle 11">
            <a:extLst>
              <a:ext uri="{FF2B5EF4-FFF2-40B4-BE49-F238E27FC236}">
                <a16:creationId xmlns:a16="http://schemas.microsoft.com/office/drawing/2014/main" id="{EF331D97-37CD-A80F-59D4-0E2FF454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0B0C2-7799-7097-D9B1-A0A8F2D33F51}"/>
              </a:ext>
            </a:extLst>
          </p:cNvPr>
          <p:cNvSpPr>
            <a:spLocks noGrp="1"/>
          </p:cNvSpPr>
          <p:nvPr>
            <p:ph idx="1"/>
          </p:nvPr>
        </p:nvSpPr>
        <p:spPr>
          <a:xfrm>
            <a:off x="4654732" y="850052"/>
            <a:ext cx="6951114" cy="5326911"/>
          </a:xfrm>
        </p:spPr>
        <p:txBody>
          <a:bodyPr>
            <a:normAutofit/>
          </a:bodyPr>
          <a:lstStyle/>
          <a:p>
            <a:pPr marL="0" indent="0" algn="ctr">
              <a:spcBef>
                <a:spcPts val="0"/>
              </a:spcBef>
              <a:buNone/>
            </a:pPr>
            <a:r>
              <a:rPr lang="en-US" sz="1900" dirty="0"/>
              <a:t>Individual Assessments -</a:t>
            </a:r>
            <a:r>
              <a:rPr lang="en-US" sz="1900" b="1" dirty="0"/>
              <a:t>REQUIRED </a:t>
            </a:r>
          </a:p>
          <a:p>
            <a:pPr marL="0" indent="0">
              <a:spcBef>
                <a:spcPts val="0"/>
              </a:spcBef>
              <a:buNone/>
            </a:pPr>
            <a:endParaRPr lang="en-US" sz="1900" b="1" dirty="0"/>
          </a:p>
          <a:p>
            <a:pPr marL="0" indent="0">
              <a:spcBef>
                <a:spcPts val="0"/>
              </a:spcBef>
              <a:buNone/>
            </a:pPr>
            <a:r>
              <a:rPr lang="en-US" sz="1900" dirty="0"/>
              <a:t>Inmates </a:t>
            </a:r>
            <a:r>
              <a:rPr lang="en-US" sz="1900" b="1" u="sng" dirty="0"/>
              <a:t>must</a:t>
            </a:r>
            <a:r>
              <a:rPr lang="en-US" sz="1900" b="1" dirty="0"/>
              <a:t> </a:t>
            </a:r>
            <a:r>
              <a:rPr lang="en-US" sz="1900" dirty="0"/>
              <a:t>be individually assessed for their </a:t>
            </a:r>
            <a:r>
              <a:rPr lang="en-US" sz="1900" u="sng" dirty="0"/>
              <a:t>appropriateness</a:t>
            </a:r>
            <a:r>
              <a:rPr lang="en-US" sz="1900" dirty="0"/>
              <a:t> for and the </a:t>
            </a:r>
            <a:r>
              <a:rPr lang="en-US" sz="1900" u="sng" dirty="0"/>
              <a:t>length of prerelease placements </a:t>
            </a:r>
            <a:r>
              <a:rPr lang="en-US" sz="1900" dirty="0"/>
              <a:t>using the following five factors from 18 U.S.C. § 3621(b): </a:t>
            </a:r>
          </a:p>
          <a:p>
            <a:pPr marL="0" indent="0">
              <a:spcBef>
                <a:spcPts val="0"/>
              </a:spcBef>
              <a:buNone/>
            </a:pPr>
            <a:endParaRPr lang="en-US" sz="1900" dirty="0"/>
          </a:p>
          <a:p>
            <a:pPr marL="457200" indent="-457200">
              <a:buAutoNum type="arabicParenBoth"/>
            </a:pPr>
            <a:r>
              <a:rPr lang="en-US" sz="1900" b="1" dirty="0"/>
              <a:t>The resources of facility contemplated; </a:t>
            </a:r>
          </a:p>
          <a:p>
            <a:pPr marL="0" indent="0">
              <a:buNone/>
            </a:pPr>
            <a:endParaRPr lang="en-US" sz="1900" dirty="0"/>
          </a:p>
          <a:p>
            <a:pPr marL="0" indent="0">
              <a:spcBef>
                <a:spcPts val="0"/>
              </a:spcBef>
              <a:buNone/>
            </a:pPr>
            <a:r>
              <a:rPr lang="en-US" sz="1900" dirty="0"/>
              <a:t>Available RRCs near release destination:</a:t>
            </a:r>
          </a:p>
          <a:p>
            <a:pPr marL="0" indent="0">
              <a:spcBef>
                <a:spcPts val="0"/>
              </a:spcBef>
              <a:buNone/>
            </a:pPr>
            <a:r>
              <a:rPr lang="en-US" sz="1900" dirty="0"/>
              <a:t> </a:t>
            </a:r>
          </a:p>
          <a:p>
            <a:pPr marL="0" indent="0">
              <a:spcBef>
                <a:spcPts val="0"/>
              </a:spcBef>
              <a:buNone/>
            </a:pPr>
            <a:r>
              <a:rPr lang="en-US" sz="1900" dirty="0"/>
              <a:t>Pop. Mgt. Issues at proposed RRC:</a:t>
            </a:r>
          </a:p>
          <a:p>
            <a:pPr marL="0" indent="0">
              <a:spcBef>
                <a:spcPts val="0"/>
              </a:spcBef>
              <a:buNone/>
            </a:pPr>
            <a:r>
              <a:rPr lang="en-US" sz="1900" dirty="0"/>
              <a:t> </a:t>
            </a:r>
          </a:p>
          <a:p>
            <a:pPr marL="0" indent="0">
              <a:spcBef>
                <a:spcPts val="0"/>
              </a:spcBef>
              <a:buNone/>
            </a:pPr>
            <a:r>
              <a:rPr lang="en-US" sz="1900" dirty="0"/>
              <a:t>Medical Issues:</a:t>
            </a:r>
          </a:p>
          <a:p>
            <a:pPr marL="0" indent="0">
              <a:buNone/>
            </a:pPr>
            <a:r>
              <a:rPr lang="en-US" sz="1900" dirty="0"/>
              <a:t> </a:t>
            </a:r>
          </a:p>
        </p:txBody>
      </p:sp>
    </p:spTree>
    <p:extLst>
      <p:ext uri="{BB962C8B-B14F-4D97-AF65-F5344CB8AC3E}">
        <p14:creationId xmlns:p14="http://schemas.microsoft.com/office/powerpoint/2010/main" val="425793746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4A5247-8061-ECBA-EA4E-5653C696E70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A465744-08D9-B2D3-1A4E-01FD87334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4B5700-0B17-C273-AAE1-1B2B8D9C3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EF2B0-F6C0-73E0-AD3A-8A706E08D987}"/>
              </a:ext>
            </a:extLst>
          </p:cNvPr>
          <p:cNvSpPr>
            <a:spLocks noGrp="1"/>
          </p:cNvSpPr>
          <p:nvPr>
            <p:ph type="title"/>
          </p:nvPr>
        </p:nvSpPr>
        <p:spPr>
          <a:xfrm>
            <a:off x="110531" y="637762"/>
            <a:ext cx="3506875" cy="5576770"/>
          </a:xfrm>
        </p:spPr>
        <p:txBody>
          <a:bodyPr anchor="t">
            <a:normAutofit/>
          </a:bodyPr>
          <a:lstStyle/>
          <a:p>
            <a:br>
              <a:rPr lang="en-US" sz="3300" dirty="0">
                <a:solidFill>
                  <a:schemeClr val="bg1"/>
                </a:solidFill>
              </a:rPr>
            </a:br>
            <a:br>
              <a:rPr lang="en-US" sz="3300" dirty="0">
                <a:solidFill>
                  <a:schemeClr val="bg1"/>
                </a:solidFill>
              </a:rPr>
            </a:br>
            <a:br>
              <a:rPr lang="en-US" sz="3300" dirty="0">
                <a:solidFill>
                  <a:schemeClr val="bg1"/>
                </a:solidFill>
              </a:rPr>
            </a:br>
            <a:br>
              <a:rPr lang="en-US" sz="3300" dirty="0">
                <a:solidFill>
                  <a:schemeClr val="bg1"/>
                </a:solidFill>
              </a:rPr>
            </a:br>
            <a:br>
              <a:rPr lang="en-US" sz="3300" dirty="0">
                <a:solidFill>
                  <a:schemeClr val="bg1"/>
                </a:solidFill>
              </a:rPr>
            </a:br>
            <a:r>
              <a:rPr lang="en-US" sz="3300" dirty="0">
                <a:solidFill>
                  <a:schemeClr val="bg1"/>
                </a:solidFill>
              </a:rPr>
              <a:t>18 U.S.C. § 3621(b) - Second Chance</a:t>
            </a:r>
            <a:br>
              <a:rPr lang="en-US" sz="3300" dirty="0">
                <a:solidFill>
                  <a:schemeClr val="bg1"/>
                </a:solidFill>
              </a:rPr>
            </a:br>
            <a:r>
              <a:rPr lang="en-US" sz="3300" dirty="0">
                <a:solidFill>
                  <a:schemeClr val="bg1"/>
                </a:solidFill>
              </a:rPr>
              <a:t>       Act of 2007  </a:t>
            </a:r>
            <a:br>
              <a:rPr lang="en-US" sz="3300" dirty="0">
                <a:solidFill>
                  <a:schemeClr val="bg1"/>
                </a:solidFill>
              </a:rPr>
            </a:br>
            <a:endParaRPr lang="en-US" sz="3300" b="1" dirty="0">
              <a:solidFill>
                <a:schemeClr val="bg1"/>
              </a:solidFill>
            </a:endParaRPr>
          </a:p>
        </p:txBody>
      </p:sp>
      <p:sp>
        <p:nvSpPr>
          <p:cNvPr id="12" name="Rectangle 11">
            <a:extLst>
              <a:ext uri="{FF2B5EF4-FFF2-40B4-BE49-F238E27FC236}">
                <a16:creationId xmlns:a16="http://schemas.microsoft.com/office/drawing/2014/main" id="{B81AFE04-759C-6F32-B4C8-AC9E2ECF9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376571-53CB-6737-A304-51939314DC8E}"/>
              </a:ext>
            </a:extLst>
          </p:cNvPr>
          <p:cNvSpPr>
            <a:spLocks noGrp="1"/>
          </p:cNvSpPr>
          <p:nvPr>
            <p:ph idx="1"/>
          </p:nvPr>
        </p:nvSpPr>
        <p:spPr>
          <a:xfrm>
            <a:off x="4654732" y="850052"/>
            <a:ext cx="6951114" cy="5326911"/>
          </a:xfrm>
        </p:spPr>
        <p:txBody>
          <a:bodyPr>
            <a:normAutofit/>
          </a:bodyPr>
          <a:lstStyle/>
          <a:p>
            <a:pPr marL="0" indent="0" algn="ctr">
              <a:spcBef>
                <a:spcPts val="0"/>
              </a:spcBef>
              <a:buNone/>
            </a:pPr>
            <a:r>
              <a:rPr lang="en-US" sz="1900" dirty="0"/>
              <a:t>Individual Assessments -</a:t>
            </a:r>
            <a:r>
              <a:rPr lang="en-US" sz="1900" b="1" dirty="0"/>
              <a:t>REQUIRED </a:t>
            </a:r>
          </a:p>
          <a:p>
            <a:pPr marL="0" indent="0">
              <a:spcBef>
                <a:spcPts val="0"/>
              </a:spcBef>
              <a:buNone/>
            </a:pPr>
            <a:endParaRPr lang="en-US" sz="1900" b="1" dirty="0"/>
          </a:p>
          <a:p>
            <a:pPr marL="0" indent="0">
              <a:spcBef>
                <a:spcPts val="0"/>
              </a:spcBef>
              <a:buNone/>
            </a:pPr>
            <a:r>
              <a:rPr lang="en-US" sz="1900" dirty="0"/>
              <a:t>Inmates </a:t>
            </a:r>
            <a:r>
              <a:rPr lang="en-US" sz="1900" b="1" u="sng" dirty="0"/>
              <a:t>must</a:t>
            </a:r>
            <a:r>
              <a:rPr lang="en-US" sz="1900" b="1" dirty="0"/>
              <a:t> </a:t>
            </a:r>
            <a:r>
              <a:rPr lang="en-US" sz="1900" dirty="0"/>
              <a:t>be individually assessed for their </a:t>
            </a:r>
            <a:r>
              <a:rPr lang="en-US" sz="1900" u="sng" dirty="0"/>
              <a:t>appropriateness</a:t>
            </a:r>
            <a:r>
              <a:rPr lang="en-US" sz="1900" dirty="0"/>
              <a:t> for and the </a:t>
            </a:r>
            <a:r>
              <a:rPr lang="en-US" sz="1900" u="sng" dirty="0"/>
              <a:t>length of prerelease placements </a:t>
            </a:r>
            <a:r>
              <a:rPr lang="en-US" sz="1900" dirty="0"/>
              <a:t>using the following five factors from 18 U.S.C. § 3621(b): </a:t>
            </a:r>
          </a:p>
          <a:p>
            <a:pPr marL="0" indent="0">
              <a:spcBef>
                <a:spcPts val="0"/>
              </a:spcBef>
              <a:buNone/>
            </a:pPr>
            <a:endParaRPr lang="en-US" sz="1900" dirty="0"/>
          </a:p>
          <a:p>
            <a:pPr marL="457200" indent="-457200">
              <a:spcBef>
                <a:spcPts val="0"/>
              </a:spcBef>
              <a:buAutoNum type="arabicParenBoth" startAt="2"/>
            </a:pPr>
            <a:r>
              <a:rPr lang="en-US" sz="1900" b="1" dirty="0"/>
              <a:t>The nature and circumstances of the offense; </a:t>
            </a:r>
          </a:p>
          <a:p>
            <a:pPr marL="0" indent="0">
              <a:spcBef>
                <a:spcPts val="0"/>
              </a:spcBef>
              <a:buNone/>
            </a:pPr>
            <a:endParaRPr lang="en-US" sz="1900" dirty="0"/>
          </a:p>
          <a:p>
            <a:pPr marL="0" indent="0">
              <a:spcBef>
                <a:spcPts val="0"/>
              </a:spcBef>
              <a:buNone/>
            </a:pPr>
            <a:r>
              <a:rPr lang="en-US" sz="1900" dirty="0"/>
              <a:t>Offense:</a:t>
            </a:r>
          </a:p>
          <a:p>
            <a:pPr marL="0" indent="0">
              <a:spcBef>
                <a:spcPts val="0"/>
              </a:spcBef>
              <a:buNone/>
            </a:pPr>
            <a:r>
              <a:rPr lang="en-US" sz="1900" dirty="0"/>
              <a:t> </a:t>
            </a:r>
          </a:p>
          <a:p>
            <a:pPr marL="0" indent="0">
              <a:spcBef>
                <a:spcPts val="0"/>
              </a:spcBef>
              <a:buNone/>
            </a:pPr>
            <a:r>
              <a:rPr lang="en-US" sz="1900" dirty="0"/>
              <a:t>Length of offense:</a:t>
            </a:r>
          </a:p>
          <a:p>
            <a:pPr marL="0" indent="0">
              <a:spcBef>
                <a:spcPts val="0"/>
              </a:spcBef>
              <a:buNone/>
            </a:pPr>
            <a:endParaRPr lang="en-US" sz="1900" dirty="0"/>
          </a:p>
          <a:p>
            <a:pPr marL="0" indent="0">
              <a:spcBef>
                <a:spcPts val="0"/>
              </a:spcBef>
              <a:buNone/>
            </a:pPr>
            <a:r>
              <a:rPr lang="en-US" sz="1900" dirty="0"/>
              <a:t>PSF/Community Safety Issues:</a:t>
            </a:r>
          </a:p>
          <a:p>
            <a:pPr marL="0" indent="0">
              <a:spcBef>
                <a:spcPts val="0"/>
              </a:spcBef>
              <a:buNone/>
            </a:pPr>
            <a:r>
              <a:rPr lang="en-US" sz="1900" dirty="0"/>
              <a:t> </a:t>
            </a:r>
          </a:p>
          <a:p>
            <a:pPr marL="0" indent="0">
              <a:spcBef>
                <a:spcPts val="0"/>
              </a:spcBef>
              <a:buNone/>
            </a:pPr>
            <a:r>
              <a:rPr lang="en-US" sz="1900" dirty="0"/>
              <a:t>Detainers:</a:t>
            </a:r>
          </a:p>
        </p:txBody>
      </p:sp>
    </p:spTree>
    <p:extLst>
      <p:ext uri="{BB962C8B-B14F-4D97-AF65-F5344CB8AC3E}">
        <p14:creationId xmlns:p14="http://schemas.microsoft.com/office/powerpoint/2010/main" val="65453749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5B56F2-CD1D-452E-C114-A55E4387B84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EABCF42-4EAE-5F3A-4F7B-C4B09DD89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5982EC-7D51-6E28-AC79-887653E79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B1EB6-EB31-87C7-4B18-F8CC68FFE9CD}"/>
              </a:ext>
            </a:extLst>
          </p:cNvPr>
          <p:cNvSpPr>
            <a:spLocks noGrp="1"/>
          </p:cNvSpPr>
          <p:nvPr>
            <p:ph type="title"/>
          </p:nvPr>
        </p:nvSpPr>
        <p:spPr>
          <a:xfrm>
            <a:off x="110531" y="637762"/>
            <a:ext cx="3506875" cy="5576770"/>
          </a:xfrm>
        </p:spPr>
        <p:txBody>
          <a:bodyPr anchor="t">
            <a:normAutofit/>
          </a:bodyPr>
          <a:lstStyle/>
          <a:p>
            <a:br>
              <a:rPr lang="en-US" sz="3300" dirty="0">
                <a:solidFill>
                  <a:schemeClr val="bg1"/>
                </a:solidFill>
              </a:rPr>
            </a:br>
            <a:br>
              <a:rPr lang="en-US" sz="3300" dirty="0">
                <a:solidFill>
                  <a:schemeClr val="bg1"/>
                </a:solidFill>
              </a:rPr>
            </a:br>
            <a:br>
              <a:rPr lang="en-US" sz="3300" dirty="0">
                <a:solidFill>
                  <a:schemeClr val="bg1"/>
                </a:solidFill>
              </a:rPr>
            </a:br>
            <a:br>
              <a:rPr lang="en-US" sz="3300" dirty="0">
                <a:solidFill>
                  <a:schemeClr val="bg1"/>
                </a:solidFill>
              </a:rPr>
            </a:br>
            <a:br>
              <a:rPr lang="en-US" sz="3300" dirty="0">
                <a:solidFill>
                  <a:schemeClr val="bg1"/>
                </a:solidFill>
              </a:rPr>
            </a:br>
            <a:r>
              <a:rPr lang="en-US" sz="3300" dirty="0">
                <a:solidFill>
                  <a:schemeClr val="bg1"/>
                </a:solidFill>
              </a:rPr>
              <a:t>18 U.S.C. § 3621(b) - Second Chance</a:t>
            </a:r>
            <a:br>
              <a:rPr lang="en-US" sz="3300" dirty="0">
                <a:solidFill>
                  <a:schemeClr val="bg1"/>
                </a:solidFill>
              </a:rPr>
            </a:br>
            <a:r>
              <a:rPr lang="en-US" sz="3300" dirty="0">
                <a:solidFill>
                  <a:schemeClr val="bg1"/>
                </a:solidFill>
              </a:rPr>
              <a:t>       Act of 2007  </a:t>
            </a:r>
            <a:br>
              <a:rPr lang="en-US" sz="3300" dirty="0">
                <a:solidFill>
                  <a:schemeClr val="bg1"/>
                </a:solidFill>
              </a:rPr>
            </a:br>
            <a:endParaRPr lang="en-US" sz="3300" b="1" dirty="0">
              <a:solidFill>
                <a:schemeClr val="bg1"/>
              </a:solidFill>
            </a:endParaRPr>
          </a:p>
        </p:txBody>
      </p:sp>
      <p:sp>
        <p:nvSpPr>
          <p:cNvPr id="12" name="Rectangle 11">
            <a:extLst>
              <a:ext uri="{FF2B5EF4-FFF2-40B4-BE49-F238E27FC236}">
                <a16:creationId xmlns:a16="http://schemas.microsoft.com/office/drawing/2014/main" id="{F8E21330-451D-653A-EA22-E84149CAB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717897-8413-8733-FEDD-C63FEB5D6184}"/>
              </a:ext>
            </a:extLst>
          </p:cNvPr>
          <p:cNvSpPr>
            <a:spLocks noGrp="1"/>
          </p:cNvSpPr>
          <p:nvPr>
            <p:ph idx="1"/>
          </p:nvPr>
        </p:nvSpPr>
        <p:spPr>
          <a:xfrm>
            <a:off x="4654732" y="850052"/>
            <a:ext cx="6951114" cy="5699338"/>
          </a:xfrm>
        </p:spPr>
        <p:txBody>
          <a:bodyPr>
            <a:normAutofit fontScale="92500" lnSpcReduction="10000"/>
          </a:bodyPr>
          <a:lstStyle/>
          <a:p>
            <a:pPr marL="0" indent="0" algn="ctr">
              <a:spcBef>
                <a:spcPts val="0"/>
              </a:spcBef>
              <a:buNone/>
            </a:pPr>
            <a:r>
              <a:rPr lang="en-US" sz="1900" dirty="0"/>
              <a:t>Individual Assessments -</a:t>
            </a:r>
            <a:r>
              <a:rPr lang="en-US" sz="1900" b="1" dirty="0"/>
              <a:t>REQUIRED </a:t>
            </a:r>
          </a:p>
          <a:p>
            <a:pPr marL="0" indent="0">
              <a:spcBef>
                <a:spcPts val="0"/>
              </a:spcBef>
              <a:buNone/>
            </a:pPr>
            <a:endParaRPr lang="en-US" sz="1900" b="1" dirty="0"/>
          </a:p>
          <a:p>
            <a:pPr marL="0" indent="0">
              <a:spcBef>
                <a:spcPts val="0"/>
              </a:spcBef>
              <a:buNone/>
            </a:pPr>
            <a:r>
              <a:rPr lang="en-US" sz="1900" dirty="0"/>
              <a:t>Inmates </a:t>
            </a:r>
            <a:r>
              <a:rPr lang="en-US" sz="1900" b="1" u="sng" dirty="0"/>
              <a:t>must</a:t>
            </a:r>
            <a:r>
              <a:rPr lang="en-US" sz="1900" b="1" dirty="0"/>
              <a:t> </a:t>
            </a:r>
            <a:r>
              <a:rPr lang="en-US" sz="1900" dirty="0"/>
              <a:t>be individually assessed for their </a:t>
            </a:r>
            <a:r>
              <a:rPr lang="en-US" sz="1900" u="sng" dirty="0"/>
              <a:t>appropriateness</a:t>
            </a:r>
            <a:r>
              <a:rPr lang="en-US" sz="1900" dirty="0"/>
              <a:t> for and the </a:t>
            </a:r>
            <a:r>
              <a:rPr lang="en-US" sz="1900" u="sng" dirty="0"/>
              <a:t>length of prerelease placements </a:t>
            </a:r>
            <a:r>
              <a:rPr lang="en-US" sz="1900" dirty="0"/>
              <a:t>using the following five factors from 18 U.S.C. § 3621(b): </a:t>
            </a:r>
          </a:p>
          <a:p>
            <a:pPr marL="0" indent="0">
              <a:spcBef>
                <a:spcPts val="0"/>
              </a:spcBef>
              <a:buNone/>
            </a:pPr>
            <a:endParaRPr lang="en-US" sz="1900" dirty="0"/>
          </a:p>
          <a:p>
            <a:pPr marL="457200" indent="-457200">
              <a:spcBef>
                <a:spcPts val="0"/>
              </a:spcBef>
              <a:buAutoNum type="arabicParenBoth" startAt="3"/>
            </a:pPr>
            <a:r>
              <a:rPr lang="en-US" sz="1900" b="1" dirty="0"/>
              <a:t>The history and characteristics of the prisoner; </a:t>
            </a:r>
          </a:p>
          <a:p>
            <a:pPr marL="0" indent="0">
              <a:spcBef>
                <a:spcPts val="0"/>
              </a:spcBef>
              <a:buNone/>
            </a:pPr>
            <a:endParaRPr lang="en-US" sz="1900" dirty="0"/>
          </a:p>
          <a:p>
            <a:pPr marL="0" indent="0">
              <a:spcBef>
                <a:spcPts val="0"/>
              </a:spcBef>
              <a:buNone/>
            </a:pPr>
            <a:endParaRPr lang="en-US" sz="1900" dirty="0"/>
          </a:p>
          <a:p>
            <a:pPr marL="0" indent="0">
              <a:spcBef>
                <a:spcPts val="0"/>
              </a:spcBef>
              <a:buNone/>
            </a:pPr>
            <a:r>
              <a:rPr lang="en-US" sz="1900" dirty="0"/>
              <a:t>Proposed Employment:</a:t>
            </a:r>
          </a:p>
          <a:p>
            <a:pPr marL="0" indent="0">
              <a:spcBef>
                <a:spcPts val="0"/>
              </a:spcBef>
              <a:buNone/>
            </a:pPr>
            <a:r>
              <a:rPr lang="en-US" sz="1900" dirty="0"/>
              <a:t> </a:t>
            </a:r>
          </a:p>
          <a:p>
            <a:pPr marL="0" indent="0">
              <a:spcBef>
                <a:spcPts val="0"/>
              </a:spcBef>
              <a:buNone/>
            </a:pPr>
            <a:r>
              <a:rPr lang="en-US" sz="1900" dirty="0"/>
              <a:t>Proposed Residence:</a:t>
            </a:r>
          </a:p>
          <a:p>
            <a:pPr marL="0" indent="0">
              <a:spcBef>
                <a:spcPts val="0"/>
              </a:spcBef>
              <a:buNone/>
            </a:pPr>
            <a:r>
              <a:rPr lang="en-US" sz="1900" dirty="0"/>
              <a:t> </a:t>
            </a:r>
          </a:p>
          <a:p>
            <a:pPr marL="0" indent="0">
              <a:spcBef>
                <a:spcPts val="0"/>
              </a:spcBef>
              <a:buNone/>
            </a:pPr>
            <a:r>
              <a:rPr lang="en-US" sz="1900" dirty="0"/>
              <a:t>IFRP Status:</a:t>
            </a:r>
          </a:p>
          <a:p>
            <a:pPr marL="0" indent="0">
              <a:spcBef>
                <a:spcPts val="0"/>
              </a:spcBef>
              <a:buNone/>
            </a:pPr>
            <a:r>
              <a:rPr lang="en-US" sz="1900" dirty="0"/>
              <a:t> </a:t>
            </a:r>
          </a:p>
          <a:p>
            <a:pPr marL="0" indent="0">
              <a:spcBef>
                <a:spcPts val="0"/>
              </a:spcBef>
              <a:buNone/>
            </a:pPr>
            <a:r>
              <a:rPr lang="en-US" sz="1900" dirty="0"/>
              <a:t>RPP Core Topics Completed:</a:t>
            </a:r>
          </a:p>
          <a:p>
            <a:pPr marL="0" indent="0">
              <a:spcBef>
                <a:spcPts val="0"/>
              </a:spcBef>
              <a:buNone/>
            </a:pPr>
            <a:r>
              <a:rPr lang="en-US" sz="1900" dirty="0"/>
              <a:t> </a:t>
            </a:r>
          </a:p>
          <a:p>
            <a:pPr marL="0" indent="0">
              <a:spcBef>
                <a:spcPts val="0"/>
              </a:spcBef>
              <a:buNone/>
            </a:pPr>
            <a:r>
              <a:rPr lang="en-US" sz="1900" dirty="0"/>
              <a:t>Trust Fund balance last 6 months:</a:t>
            </a:r>
          </a:p>
          <a:p>
            <a:pPr marL="0" indent="0">
              <a:spcBef>
                <a:spcPts val="0"/>
              </a:spcBef>
              <a:buNone/>
            </a:pPr>
            <a:r>
              <a:rPr lang="en-US" sz="1900" dirty="0"/>
              <a:t> </a:t>
            </a:r>
          </a:p>
          <a:p>
            <a:pPr marL="0" indent="0">
              <a:spcBef>
                <a:spcPts val="0"/>
              </a:spcBef>
              <a:buNone/>
            </a:pPr>
            <a:r>
              <a:rPr lang="en-US" sz="1900" dirty="0"/>
              <a:t>Skills/VT/Education:</a:t>
            </a:r>
          </a:p>
          <a:p>
            <a:pPr marL="0" indent="0">
              <a:spcBef>
                <a:spcPts val="0"/>
              </a:spcBef>
              <a:buNone/>
            </a:pPr>
            <a:r>
              <a:rPr lang="en-US" sz="1900" dirty="0"/>
              <a:t> </a:t>
            </a:r>
          </a:p>
          <a:p>
            <a:pPr marL="0" indent="0">
              <a:spcBef>
                <a:spcPts val="0"/>
              </a:spcBef>
              <a:buNone/>
            </a:pPr>
            <a:r>
              <a:rPr lang="en-US" sz="1900" dirty="0"/>
              <a:t>Adjustment/Conduct:</a:t>
            </a:r>
          </a:p>
          <a:p>
            <a:pPr marL="0" indent="0">
              <a:spcBef>
                <a:spcPts val="0"/>
              </a:spcBef>
              <a:buNone/>
            </a:pPr>
            <a:r>
              <a:rPr lang="en-US" sz="1900" dirty="0"/>
              <a:t> </a:t>
            </a:r>
          </a:p>
          <a:p>
            <a:pPr marL="0" indent="0">
              <a:spcBef>
                <a:spcPts val="0"/>
              </a:spcBef>
              <a:buNone/>
            </a:pPr>
            <a:r>
              <a:rPr lang="en-US" sz="1900" dirty="0"/>
              <a:t>Medical/Psychology issues or concerns:</a:t>
            </a:r>
            <a:endParaRPr lang="en-US" sz="1200" dirty="0"/>
          </a:p>
        </p:txBody>
      </p:sp>
    </p:spTree>
    <p:extLst>
      <p:ext uri="{BB962C8B-B14F-4D97-AF65-F5344CB8AC3E}">
        <p14:creationId xmlns:p14="http://schemas.microsoft.com/office/powerpoint/2010/main" val="356303666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E3BBA1-D177-8C83-DD31-7C5C3CF726A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47AFB61-F217-A918-DDB9-FC6B32649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1A8D23-4731-950F-E2AD-DDE29BB3C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11262B-1119-CC77-2F9D-8E66D249BA4C}"/>
              </a:ext>
            </a:extLst>
          </p:cNvPr>
          <p:cNvSpPr>
            <a:spLocks noGrp="1"/>
          </p:cNvSpPr>
          <p:nvPr>
            <p:ph type="title"/>
          </p:nvPr>
        </p:nvSpPr>
        <p:spPr>
          <a:xfrm>
            <a:off x="110531" y="637762"/>
            <a:ext cx="3506875" cy="5576770"/>
          </a:xfrm>
        </p:spPr>
        <p:txBody>
          <a:bodyPr anchor="t">
            <a:normAutofit/>
          </a:bodyPr>
          <a:lstStyle/>
          <a:p>
            <a:br>
              <a:rPr lang="en-US" sz="3300" dirty="0">
                <a:solidFill>
                  <a:schemeClr val="bg1"/>
                </a:solidFill>
              </a:rPr>
            </a:br>
            <a:br>
              <a:rPr lang="en-US" sz="3300" dirty="0">
                <a:solidFill>
                  <a:schemeClr val="bg1"/>
                </a:solidFill>
              </a:rPr>
            </a:br>
            <a:br>
              <a:rPr lang="en-US" sz="3300" dirty="0">
                <a:solidFill>
                  <a:schemeClr val="bg1"/>
                </a:solidFill>
              </a:rPr>
            </a:br>
            <a:br>
              <a:rPr lang="en-US" sz="3300" dirty="0">
                <a:solidFill>
                  <a:schemeClr val="bg1"/>
                </a:solidFill>
              </a:rPr>
            </a:br>
            <a:br>
              <a:rPr lang="en-US" sz="3300" dirty="0">
                <a:solidFill>
                  <a:schemeClr val="bg1"/>
                </a:solidFill>
              </a:rPr>
            </a:br>
            <a:r>
              <a:rPr lang="en-US" sz="3300" dirty="0">
                <a:solidFill>
                  <a:schemeClr val="bg1"/>
                </a:solidFill>
              </a:rPr>
              <a:t>18 U.S.C. § 3621(b) - Second Chance</a:t>
            </a:r>
            <a:br>
              <a:rPr lang="en-US" sz="3300" dirty="0">
                <a:solidFill>
                  <a:schemeClr val="bg1"/>
                </a:solidFill>
              </a:rPr>
            </a:br>
            <a:r>
              <a:rPr lang="en-US" sz="3300" dirty="0">
                <a:solidFill>
                  <a:schemeClr val="bg1"/>
                </a:solidFill>
              </a:rPr>
              <a:t>       Act of 2007  </a:t>
            </a:r>
            <a:br>
              <a:rPr lang="en-US" sz="3300" dirty="0">
                <a:solidFill>
                  <a:schemeClr val="bg1"/>
                </a:solidFill>
              </a:rPr>
            </a:br>
            <a:endParaRPr lang="en-US" sz="3300" b="1" dirty="0">
              <a:solidFill>
                <a:schemeClr val="bg1"/>
              </a:solidFill>
            </a:endParaRPr>
          </a:p>
        </p:txBody>
      </p:sp>
      <p:sp>
        <p:nvSpPr>
          <p:cNvPr id="12" name="Rectangle 11">
            <a:extLst>
              <a:ext uri="{FF2B5EF4-FFF2-40B4-BE49-F238E27FC236}">
                <a16:creationId xmlns:a16="http://schemas.microsoft.com/office/drawing/2014/main" id="{F9F33237-5DC4-A288-0605-0607550D0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6D1ED8-810E-2B59-6C5C-C3785F6309E6}"/>
              </a:ext>
            </a:extLst>
          </p:cNvPr>
          <p:cNvSpPr>
            <a:spLocks noGrp="1"/>
          </p:cNvSpPr>
          <p:nvPr>
            <p:ph idx="1"/>
          </p:nvPr>
        </p:nvSpPr>
        <p:spPr>
          <a:xfrm>
            <a:off x="4654732" y="850052"/>
            <a:ext cx="6951114" cy="5326911"/>
          </a:xfrm>
        </p:spPr>
        <p:txBody>
          <a:bodyPr>
            <a:normAutofit/>
          </a:bodyPr>
          <a:lstStyle/>
          <a:p>
            <a:pPr marL="0" indent="0" algn="ctr">
              <a:spcBef>
                <a:spcPts val="0"/>
              </a:spcBef>
              <a:buNone/>
            </a:pPr>
            <a:r>
              <a:rPr lang="en-US" sz="1900" dirty="0"/>
              <a:t>Individual Assessments -</a:t>
            </a:r>
            <a:r>
              <a:rPr lang="en-US" sz="1900" b="1" dirty="0"/>
              <a:t>REQUIRED </a:t>
            </a:r>
          </a:p>
          <a:p>
            <a:pPr marL="0" indent="0">
              <a:spcBef>
                <a:spcPts val="0"/>
              </a:spcBef>
              <a:buNone/>
            </a:pPr>
            <a:endParaRPr lang="en-US" sz="1900" b="1" dirty="0"/>
          </a:p>
          <a:p>
            <a:pPr marL="0" indent="0">
              <a:spcBef>
                <a:spcPts val="0"/>
              </a:spcBef>
              <a:buNone/>
            </a:pPr>
            <a:r>
              <a:rPr lang="en-US" sz="1900" dirty="0"/>
              <a:t>Inmates </a:t>
            </a:r>
            <a:r>
              <a:rPr lang="en-US" sz="1900" b="1" u="sng" dirty="0"/>
              <a:t>must</a:t>
            </a:r>
            <a:r>
              <a:rPr lang="en-US" sz="1900" b="1" dirty="0"/>
              <a:t> </a:t>
            </a:r>
            <a:r>
              <a:rPr lang="en-US" sz="1900" dirty="0"/>
              <a:t>be individually assessed for their </a:t>
            </a:r>
            <a:r>
              <a:rPr lang="en-US" sz="1900" u="sng" dirty="0"/>
              <a:t>appropriateness</a:t>
            </a:r>
            <a:r>
              <a:rPr lang="en-US" sz="1900" dirty="0"/>
              <a:t> for and the </a:t>
            </a:r>
            <a:r>
              <a:rPr lang="en-US" sz="1900" u="sng" dirty="0"/>
              <a:t>length of prerelease placements </a:t>
            </a:r>
            <a:r>
              <a:rPr lang="en-US" sz="1900" dirty="0"/>
              <a:t>using the following five factors from 18 U.S.C. § 3621(b): </a:t>
            </a:r>
          </a:p>
          <a:p>
            <a:pPr marL="0" indent="0">
              <a:spcBef>
                <a:spcPts val="0"/>
              </a:spcBef>
              <a:buNone/>
            </a:pPr>
            <a:endParaRPr lang="en-US" sz="1900" dirty="0"/>
          </a:p>
          <a:p>
            <a:pPr marL="0" indent="0">
              <a:buNone/>
            </a:pPr>
            <a:r>
              <a:rPr lang="en-US" sz="1900" b="1" dirty="0"/>
              <a:t>(4)    Any statement by the court that impose the sentence; </a:t>
            </a:r>
          </a:p>
          <a:p>
            <a:pPr marL="0" indent="0">
              <a:buNone/>
            </a:pPr>
            <a:r>
              <a:rPr lang="fr-FR" sz="1900" dirty="0"/>
              <a:t>Judicial recommandations for RRC placement/duration/location:</a:t>
            </a:r>
            <a:endParaRPr lang="en-US" sz="1900" dirty="0"/>
          </a:p>
        </p:txBody>
      </p:sp>
    </p:spTree>
    <p:extLst>
      <p:ext uri="{BB962C8B-B14F-4D97-AF65-F5344CB8AC3E}">
        <p14:creationId xmlns:p14="http://schemas.microsoft.com/office/powerpoint/2010/main" val="175673188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88E3BB-8F74-FC69-5CBC-F2F73B16708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3E7C8A4-478C-40A8-FE78-21BD6F39B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591A54-6832-FF50-1939-B37D55FFD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65E816-B197-1F2E-3319-E4B5C5E81B4F}"/>
              </a:ext>
            </a:extLst>
          </p:cNvPr>
          <p:cNvSpPr>
            <a:spLocks noGrp="1"/>
          </p:cNvSpPr>
          <p:nvPr>
            <p:ph type="title"/>
          </p:nvPr>
        </p:nvSpPr>
        <p:spPr>
          <a:xfrm>
            <a:off x="110531" y="637762"/>
            <a:ext cx="3506875" cy="5576770"/>
          </a:xfrm>
        </p:spPr>
        <p:txBody>
          <a:bodyPr anchor="t">
            <a:normAutofit/>
          </a:bodyPr>
          <a:lstStyle/>
          <a:p>
            <a:br>
              <a:rPr lang="en-US" sz="3300" dirty="0">
                <a:solidFill>
                  <a:schemeClr val="bg1"/>
                </a:solidFill>
              </a:rPr>
            </a:br>
            <a:br>
              <a:rPr lang="en-US" sz="3300" dirty="0">
                <a:solidFill>
                  <a:schemeClr val="bg1"/>
                </a:solidFill>
              </a:rPr>
            </a:br>
            <a:br>
              <a:rPr lang="en-US" sz="3300" dirty="0">
                <a:solidFill>
                  <a:schemeClr val="bg1"/>
                </a:solidFill>
              </a:rPr>
            </a:br>
            <a:br>
              <a:rPr lang="en-US" sz="3300" dirty="0">
                <a:solidFill>
                  <a:schemeClr val="bg1"/>
                </a:solidFill>
              </a:rPr>
            </a:br>
            <a:br>
              <a:rPr lang="en-US" sz="3300" dirty="0">
                <a:solidFill>
                  <a:schemeClr val="bg1"/>
                </a:solidFill>
              </a:rPr>
            </a:br>
            <a:r>
              <a:rPr lang="en-US" sz="3300" dirty="0">
                <a:solidFill>
                  <a:schemeClr val="bg1"/>
                </a:solidFill>
              </a:rPr>
              <a:t>18 U.S.C. § 3621(b) - Second Chance</a:t>
            </a:r>
            <a:br>
              <a:rPr lang="en-US" sz="3300" dirty="0">
                <a:solidFill>
                  <a:schemeClr val="bg1"/>
                </a:solidFill>
              </a:rPr>
            </a:br>
            <a:r>
              <a:rPr lang="en-US" sz="3300" dirty="0">
                <a:solidFill>
                  <a:schemeClr val="bg1"/>
                </a:solidFill>
              </a:rPr>
              <a:t>       Act of 2007  </a:t>
            </a:r>
            <a:br>
              <a:rPr lang="en-US" sz="3300" dirty="0">
                <a:solidFill>
                  <a:schemeClr val="bg1"/>
                </a:solidFill>
              </a:rPr>
            </a:br>
            <a:endParaRPr lang="en-US" sz="3300" b="1" dirty="0">
              <a:solidFill>
                <a:schemeClr val="bg1"/>
              </a:solidFill>
            </a:endParaRPr>
          </a:p>
        </p:txBody>
      </p:sp>
      <p:sp>
        <p:nvSpPr>
          <p:cNvPr id="12" name="Rectangle 11">
            <a:extLst>
              <a:ext uri="{FF2B5EF4-FFF2-40B4-BE49-F238E27FC236}">
                <a16:creationId xmlns:a16="http://schemas.microsoft.com/office/drawing/2014/main" id="{79085427-258A-6E5B-FBAF-6FAA2126A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800A44-30D6-66EC-F879-53F859CF151C}"/>
              </a:ext>
            </a:extLst>
          </p:cNvPr>
          <p:cNvSpPr>
            <a:spLocks noGrp="1"/>
          </p:cNvSpPr>
          <p:nvPr>
            <p:ph idx="1"/>
          </p:nvPr>
        </p:nvSpPr>
        <p:spPr>
          <a:xfrm>
            <a:off x="4654732" y="850052"/>
            <a:ext cx="6951114" cy="5326911"/>
          </a:xfrm>
        </p:spPr>
        <p:txBody>
          <a:bodyPr>
            <a:normAutofit/>
          </a:bodyPr>
          <a:lstStyle/>
          <a:p>
            <a:pPr marL="0" indent="0" algn="ctr">
              <a:spcBef>
                <a:spcPts val="0"/>
              </a:spcBef>
              <a:buNone/>
            </a:pPr>
            <a:r>
              <a:rPr lang="en-US" sz="1900" dirty="0"/>
              <a:t>Individual Assessments -</a:t>
            </a:r>
            <a:r>
              <a:rPr lang="en-US" sz="1900" b="1" dirty="0"/>
              <a:t>REQUIRED </a:t>
            </a:r>
          </a:p>
          <a:p>
            <a:pPr marL="0" indent="0">
              <a:spcBef>
                <a:spcPts val="0"/>
              </a:spcBef>
              <a:buNone/>
            </a:pPr>
            <a:endParaRPr lang="en-US" sz="1900" b="1" dirty="0"/>
          </a:p>
          <a:p>
            <a:pPr marL="0" indent="0">
              <a:spcBef>
                <a:spcPts val="0"/>
              </a:spcBef>
              <a:buNone/>
            </a:pPr>
            <a:r>
              <a:rPr lang="en-US" sz="1900" dirty="0"/>
              <a:t>Inmates </a:t>
            </a:r>
            <a:r>
              <a:rPr lang="en-US" sz="1900" b="1" u="sng" dirty="0"/>
              <a:t>must</a:t>
            </a:r>
            <a:r>
              <a:rPr lang="en-US" sz="1900" b="1" dirty="0"/>
              <a:t> </a:t>
            </a:r>
            <a:r>
              <a:rPr lang="en-US" sz="1900" dirty="0"/>
              <a:t>be individually assessed for their </a:t>
            </a:r>
            <a:r>
              <a:rPr lang="en-US" sz="1900" u="sng" dirty="0"/>
              <a:t>appropriateness</a:t>
            </a:r>
            <a:r>
              <a:rPr lang="en-US" sz="1900" dirty="0"/>
              <a:t> for and the </a:t>
            </a:r>
            <a:r>
              <a:rPr lang="en-US" sz="1900" u="sng" dirty="0"/>
              <a:t>length of prerelease placements </a:t>
            </a:r>
            <a:r>
              <a:rPr lang="en-US" sz="1900" dirty="0"/>
              <a:t>using the following five factors from 18 U.S.C. § 3621(b): </a:t>
            </a:r>
          </a:p>
          <a:p>
            <a:pPr marL="0" indent="0">
              <a:spcBef>
                <a:spcPts val="0"/>
              </a:spcBef>
              <a:buNone/>
            </a:pPr>
            <a:endParaRPr lang="en-US" sz="1900" dirty="0"/>
          </a:p>
          <a:p>
            <a:pPr marL="457200" indent="-457200">
              <a:buAutoNum type="arabicParenBoth" startAt="5"/>
            </a:pPr>
            <a:r>
              <a:rPr lang="en-US" sz="1900" b="1" dirty="0"/>
              <a:t>Any pertinent policy statement issued by the U.S. Sentencing Commission. </a:t>
            </a:r>
          </a:p>
          <a:p>
            <a:pPr marL="0" indent="0">
              <a:buNone/>
            </a:pPr>
            <a:r>
              <a:rPr lang="en-US" sz="1900" dirty="0"/>
              <a:t>Sentencing Commission policy statement issued: </a:t>
            </a:r>
          </a:p>
        </p:txBody>
      </p:sp>
    </p:spTree>
    <p:extLst>
      <p:ext uri="{BB962C8B-B14F-4D97-AF65-F5344CB8AC3E}">
        <p14:creationId xmlns:p14="http://schemas.microsoft.com/office/powerpoint/2010/main" val="111097410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CF0F8-A1CA-DC91-DCED-C52BEB22A89C}"/>
              </a:ext>
            </a:extLst>
          </p:cNvPr>
          <p:cNvSpPr>
            <a:spLocks noGrp="1"/>
          </p:cNvSpPr>
          <p:nvPr>
            <p:ph type="title"/>
          </p:nvPr>
        </p:nvSpPr>
        <p:spPr>
          <a:xfrm>
            <a:off x="838200" y="1748452"/>
            <a:ext cx="4974771" cy="3587786"/>
          </a:xfrm>
        </p:spPr>
        <p:txBody>
          <a:bodyPr>
            <a:normAutofit/>
          </a:bodyPr>
          <a:lstStyle/>
          <a:p>
            <a:pPr algn="ctr"/>
            <a:r>
              <a:rPr lang="en-US">
                <a:solidFill>
                  <a:schemeClr val="bg1"/>
                </a:solidFill>
              </a:rPr>
              <a:t>Fact or Myth</a:t>
            </a:r>
          </a:p>
        </p:txBody>
      </p:sp>
      <p:grpSp>
        <p:nvGrpSpPr>
          <p:cNvPr id="21"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22" name="Freeform: Shape 21">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5"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9"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30" name="Freeform: Shape 29">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200"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201" name="Freeform: Shape 200">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4383096D-FB64-EC31-B8E4-0104ECE225E7}"/>
              </a:ext>
            </a:extLst>
          </p:cNvPr>
          <p:cNvSpPr>
            <a:spLocks noGrp="1"/>
          </p:cNvSpPr>
          <p:nvPr>
            <p:ph idx="1"/>
          </p:nvPr>
        </p:nvSpPr>
        <p:spPr>
          <a:xfrm>
            <a:off x="6477270" y="421588"/>
            <a:ext cx="4974771" cy="6089744"/>
          </a:xfrm>
        </p:spPr>
        <p:txBody>
          <a:bodyPr>
            <a:normAutofit/>
          </a:bodyPr>
          <a:lstStyle/>
          <a:p>
            <a:r>
              <a:rPr lang="en-US" sz="2000" dirty="0">
                <a:solidFill>
                  <a:schemeClr val="bg1"/>
                </a:solidFill>
              </a:rPr>
              <a:t>CSWs should recommend a placement date in INSIGHT for FSA; not a range. </a:t>
            </a:r>
          </a:p>
          <a:p>
            <a:pPr marL="0" indent="0">
              <a:buNone/>
            </a:pPr>
            <a:r>
              <a:rPr lang="en-US" sz="900" dirty="0">
                <a:solidFill>
                  <a:schemeClr val="bg1"/>
                </a:solidFill>
              </a:rPr>
              <a:t>	</a:t>
            </a:r>
            <a:r>
              <a:rPr lang="en-US" sz="900" b="1" dirty="0">
                <a:solidFill>
                  <a:schemeClr val="bg1"/>
                </a:solidFill>
              </a:rPr>
              <a:t>Fact</a:t>
            </a:r>
          </a:p>
          <a:p>
            <a:r>
              <a:rPr lang="en-US" sz="2000" dirty="0">
                <a:solidFill>
                  <a:schemeClr val="bg1"/>
                </a:solidFill>
              </a:rPr>
              <a:t>Appropriate higher security inmates should be considered for longer RRC placements than lower security/risk inmates. </a:t>
            </a:r>
          </a:p>
          <a:p>
            <a:pPr marL="0" indent="0">
              <a:buNone/>
            </a:pPr>
            <a:r>
              <a:rPr lang="en-US" sz="900" dirty="0">
                <a:solidFill>
                  <a:schemeClr val="bg1"/>
                </a:solidFill>
              </a:rPr>
              <a:t>	</a:t>
            </a:r>
            <a:r>
              <a:rPr lang="en-US" sz="900" b="1" dirty="0">
                <a:solidFill>
                  <a:schemeClr val="bg1"/>
                </a:solidFill>
              </a:rPr>
              <a:t> Fact</a:t>
            </a:r>
            <a:endParaRPr lang="en-US" sz="900" dirty="0">
              <a:solidFill>
                <a:schemeClr val="bg1"/>
              </a:solidFill>
            </a:endParaRPr>
          </a:p>
          <a:p>
            <a:r>
              <a:rPr lang="en-US" sz="2000" dirty="0">
                <a:solidFill>
                  <a:schemeClr val="bg1"/>
                </a:solidFill>
              </a:rPr>
              <a:t>RDAP graduates should be referred for at least 120 days of RRC placement.</a:t>
            </a:r>
          </a:p>
          <a:p>
            <a:pPr marL="0" indent="0">
              <a:buNone/>
            </a:pPr>
            <a:r>
              <a:rPr lang="en-US" sz="900" dirty="0">
                <a:solidFill>
                  <a:schemeClr val="bg1"/>
                </a:solidFill>
              </a:rPr>
              <a:t>	</a:t>
            </a:r>
            <a:r>
              <a:rPr lang="en-US" sz="900" b="1" dirty="0">
                <a:solidFill>
                  <a:schemeClr val="bg1"/>
                </a:solidFill>
              </a:rPr>
              <a:t> Fact</a:t>
            </a:r>
            <a:endParaRPr lang="en-US" sz="900" dirty="0">
              <a:solidFill>
                <a:schemeClr val="bg1"/>
              </a:solidFill>
            </a:endParaRPr>
          </a:p>
          <a:p>
            <a:r>
              <a:rPr lang="en-US" sz="2000" dirty="0">
                <a:solidFill>
                  <a:schemeClr val="bg1"/>
                </a:solidFill>
              </a:rPr>
              <a:t>An inmate can refuse SCA placement without being subject to disciplinary action.</a:t>
            </a:r>
          </a:p>
          <a:p>
            <a:pPr marL="0" indent="0">
              <a:buNone/>
            </a:pPr>
            <a:r>
              <a:rPr lang="en-US" sz="900" dirty="0">
                <a:solidFill>
                  <a:schemeClr val="bg1"/>
                </a:solidFill>
              </a:rPr>
              <a:t>	</a:t>
            </a:r>
            <a:r>
              <a:rPr lang="en-US" sz="900" b="1" dirty="0">
                <a:solidFill>
                  <a:srgbClr val="FF0000"/>
                </a:solidFill>
              </a:rPr>
              <a:t> </a:t>
            </a:r>
            <a:r>
              <a:rPr lang="en-US" sz="900" b="1" dirty="0">
                <a:solidFill>
                  <a:schemeClr val="bg1"/>
                </a:solidFill>
              </a:rPr>
              <a:t>Fact</a:t>
            </a:r>
            <a:endParaRPr lang="en-US" sz="900" dirty="0">
              <a:solidFill>
                <a:schemeClr val="bg1"/>
              </a:solidFill>
            </a:endParaRPr>
          </a:p>
          <a:p>
            <a:r>
              <a:rPr lang="en-US" sz="2000" dirty="0">
                <a:solidFill>
                  <a:schemeClr val="bg1"/>
                </a:solidFill>
              </a:rPr>
              <a:t>Appropriate Minimum or Low security inmates should be considered for Home Confinement placement.</a:t>
            </a:r>
          </a:p>
          <a:p>
            <a:pPr marL="914400" lvl="2" indent="0">
              <a:buNone/>
            </a:pPr>
            <a:r>
              <a:rPr lang="en-US" sz="900" b="1" dirty="0">
                <a:solidFill>
                  <a:schemeClr val="bg1"/>
                </a:solidFill>
              </a:rPr>
              <a:t>Fact</a:t>
            </a:r>
            <a:endParaRPr lang="en-US" sz="900" dirty="0">
              <a:solidFill>
                <a:schemeClr val="bg1"/>
              </a:solidFill>
            </a:endParaRPr>
          </a:p>
          <a:p>
            <a:pPr marL="0" indent="0">
              <a:buNone/>
            </a:pPr>
            <a:endParaRPr lang="en-US" sz="900" dirty="0">
              <a:solidFill>
                <a:schemeClr val="bg1"/>
              </a:solidFill>
            </a:endParaRPr>
          </a:p>
          <a:p>
            <a:pPr marL="0" indent="0">
              <a:buNone/>
            </a:pPr>
            <a:endParaRPr lang="en-US" sz="900" dirty="0">
              <a:solidFill>
                <a:schemeClr val="bg1"/>
              </a:solidFill>
            </a:endParaRPr>
          </a:p>
          <a:p>
            <a:pPr marL="0" indent="0">
              <a:buNone/>
            </a:pPr>
            <a:endParaRPr lang="en-US" sz="900" dirty="0">
              <a:solidFill>
                <a:schemeClr val="bg1"/>
              </a:solidFill>
            </a:endParaRPr>
          </a:p>
        </p:txBody>
      </p:sp>
    </p:spTree>
    <p:extLst>
      <p:ext uri="{BB962C8B-B14F-4D97-AF65-F5344CB8AC3E}">
        <p14:creationId xmlns:p14="http://schemas.microsoft.com/office/powerpoint/2010/main" val="413610004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89264-C0FF-4DC4-A4A6-A01EF0E70685}"/>
              </a:ext>
            </a:extLst>
          </p:cNvPr>
          <p:cNvSpPr>
            <a:spLocks noGrp="1"/>
          </p:cNvSpPr>
          <p:nvPr>
            <p:ph type="title"/>
          </p:nvPr>
        </p:nvSpPr>
        <p:spPr>
          <a:xfrm>
            <a:off x="1156851" y="637762"/>
            <a:ext cx="9888496" cy="900131"/>
          </a:xfrm>
        </p:spPr>
        <p:txBody>
          <a:bodyPr anchor="t">
            <a:normAutofit/>
          </a:bodyPr>
          <a:lstStyle/>
          <a:p>
            <a:r>
              <a:rPr lang="en-US" sz="2800" dirty="0">
                <a:solidFill>
                  <a:schemeClr val="bg1"/>
                </a:solidFill>
              </a:rPr>
              <a:t>Director’s Memorandum:  Guidance</a:t>
            </a:r>
            <a:br>
              <a:rPr lang="en-US" sz="2800" dirty="0">
                <a:solidFill>
                  <a:schemeClr val="bg1"/>
                </a:solidFill>
              </a:rPr>
            </a:br>
            <a:r>
              <a:rPr lang="en-US" sz="2800" dirty="0">
                <a:solidFill>
                  <a:schemeClr val="bg1"/>
                </a:solidFill>
              </a:rPr>
              <a:t>     Conditional Planning Dates –Timeframes for Reviews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6C80E2-0D19-9168-70F3-D97E6F347D88}"/>
              </a:ext>
            </a:extLst>
          </p:cNvPr>
          <p:cNvSpPr>
            <a:spLocks noGrp="1"/>
          </p:cNvSpPr>
          <p:nvPr>
            <p:ph idx="1"/>
          </p:nvPr>
        </p:nvSpPr>
        <p:spPr>
          <a:xfrm>
            <a:off x="154379" y="1688641"/>
            <a:ext cx="11917877" cy="5110093"/>
          </a:xfrm>
        </p:spPr>
        <p:txBody>
          <a:bodyPr numCol="2" spcCol="91440">
            <a:noAutofit/>
          </a:bodyPr>
          <a:lstStyle/>
          <a:p>
            <a:pPr marL="0" marR="0" indent="0">
              <a:lnSpc>
                <a:spcPct val="107000"/>
              </a:lnSpc>
              <a:spcBef>
                <a:spcPts val="0"/>
              </a:spcBef>
              <a:spcAft>
                <a:spcPts val="800"/>
              </a:spcAft>
              <a:buNone/>
            </a:pPr>
            <a:r>
              <a:rPr lang="en-US" sz="2000" b="1" u="sng" kern="100" dirty="0">
                <a:effectLst/>
                <a:latin typeface="Aptos" panose="020B0004020202020204" pitchFamily="34" charset="0"/>
                <a:ea typeface="Aptos" panose="020B0004020202020204" pitchFamily="34" charset="0"/>
                <a:cs typeface="Times New Roman" panose="02020603050405020304" pitchFamily="18" charset="0"/>
              </a:rPr>
              <a:t>SCA only</a:t>
            </a:r>
          </a:p>
          <a:p>
            <a:pPr marL="0" marR="0" indent="0">
              <a:lnSpc>
                <a:spcPct val="107000"/>
              </a:lnSpc>
              <a:spcBef>
                <a:spcPts val="0"/>
              </a:spcBef>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Review 17-19 months from PRD.</a:t>
            </a:r>
          </a:p>
          <a:p>
            <a:pPr marL="0" marR="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Recommend 0-365 days based on NEED.</a:t>
            </a:r>
          </a:p>
          <a:p>
            <a:pPr marL="0" marR="0" indent="0">
              <a:lnSpc>
                <a:spcPct val="107000"/>
              </a:lnSpc>
              <a:spcBef>
                <a:spcPts val="0"/>
              </a:spcBef>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Refer for SCPD which equals the TCPD.</a:t>
            </a:r>
          </a:p>
          <a:p>
            <a:pPr marL="0" marR="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If recommend direct HC, use HDED or less depending on need.</a:t>
            </a:r>
          </a:p>
          <a:p>
            <a:pPr marL="0" marR="0" indent="0">
              <a:lnSpc>
                <a:spcPct val="107000"/>
              </a:lnSpc>
              <a:spcBef>
                <a:spcPts val="0"/>
              </a:spcBef>
              <a:spcAft>
                <a:spcPts val="800"/>
              </a:spcAft>
              <a:buNone/>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2000" b="1" u="sng" kern="100" dirty="0">
                <a:effectLst/>
                <a:latin typeface="Aptos" panose="020B0004020202020204" pitchFamily="34" charset="0"/>
                <a:ea typeface="Aptos" panose="020B0004020202020204" pitchFamily="34" charset="0"/>
                <a:cs typeface="Times New Roman" panose="02020603050405020304" pitchFamily="18" charset="0"/>
              </a:rPr>
              <a:t>SCA + FTCs  with SRT</a:t>
            </a:r>
          </a:p>
          <a:p>
            <a:pPr marL="0" marR="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Review the FCRD. </a:t>
            </a:r>
          </a:p>
          <a:p>
            <a:pPr marL="0" marR="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Review FTC Worksheet or generate roster locate the FCPD.</a:t>
            </a:r>
          </a:p>
          <a:p>
            <a:pPr marL="0" marR="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Conduct the SCA review 17-19 months prior to FCPD.</a:t>
            </a:r>
          </a:p>
          <a:p>
            <a:pPr marL="0" marR="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Add recommended 0-365 SCA days based on NEED.</a:t>
            </a:r>
          </a:p>
          <a:p>
            <a:pPr marL="0" marR="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SCA days plus the FCPD equals the TCPD.</a:t>
            </a:r>
          </a:p>
          <a:p>
            <a:pPr marL="0" marR="0" indent="0">
              <a:lnSpc>
                <a:spcPct val="107000"/>
              </a:lnSpc>
              <a:spcBef>
                <a:spcPts val="0"/>
              </a:spcBef>
              <a:spcAft>
                <a:spcPts val="800"/>
              </a:spcAft>
              <a:buNone/>
            </a:pPr>
            <a:r>
              <a:rPr lang="en-US" sz="1400" kern="100" dirty="0">
                <a:latin typeface="Aptos" panose="020B0004020202020204" pitchFamily="34" charset="0"/>
                <a:ea typeface="Aptos" panose="020B0004020202020204" pitchFamily="34" charset="0"/>
                <a:cs typeface="Times New Roman" panose="02020603050405020304" pitchFamily="18" charset="0"/>
              </a:rPr>
              <a:t>Complete BP-210 and submit to RRMO at least 60 days prior to TCPD.</a:t>
            </a:r>
          </a:p>
          <a:p>
            <a:pPr marL="0" marR="0" indent="0">
              <a:lnSpc>
                <a:spcPct val="107000"/>
              </a:lnSpc>
              <a:spcBef>
                <a:spcPts val="0"/>
              </a:spcBef>
              <a:spcAft>
                <a:spcPts val="800"/>
              </a:spcAft>
              <a:buNone/>
            </a:pPr>
            <a:r>
              <a:rPr lang="en-US" sz="2000" b="1" u="sng" kern="100" dirty="0">
                <a:effectLst/>
                <a:latin typeface="Aptos" panose="020B0004020202020204" pitchFamily="34" charset="0"/>
                <a:ea typeface="Aptos" panose="020B0004020202020204" pitchFamily="34" charset="0"/>
                <a:cs typeface="Times New Roman" panose="02020603050405020304" pitchFamily="18" charset="0"/>
              </a:rPr>
              <a:t>SCA + FTCs, no SRT</a:t>
            </a:r>
          </a:p>
          <a:p>
            <a:pPr marL="0" marR="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Exact same as with SRT just FTCs only go towards HC/RRC</a:t>
            </a:r>
          </a:p>
          <a:p>
            <a:pPr marL="0" marR="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Review FTC Worksheet or generate roster, locate the FCPD.</a:t>
            </a:r>
          </a:p>
          <a:p>
            <a:pPr marL="0" marR="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Conduct the SCA review 17-19 months prior to FCPD.</a:t>
            </a:r>
          </a:p>
          <a:p>
            <a:pPr marL="0" marR="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Add recommended 0-365 SCA days based on NEED.</a:t>
            </a:r>
          </a:p>
          <a:p>
            <a:pPr marL="0" marR="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SCA days plus the FCPD equals the TCPD.</a:t>
            </a:r>
          </a:p>
          <a:p>
            <a:pPr marL="0" marR="0" indent="0">
              <a:lnSpc>
                <a:spcPct val="107000"/>
              </a:lnSpc>
              <a:spcBef>
                <a:spcPts val="0"/>
              </a:spcBef>
              <a:spcAft>
                <a:spcPts val="800"/>
              </a:spcAft>
              <a:buNone/>
            </a:pPr>
            <a:r>
              <a:rPr lang="en-US" sz="1400" kern="100" dirty="0">
                <a:latin typeface="Aptos" panose="020B0004020202020204" pitchFamily="34" charset="0"/>
                <a:ea typeface="Aptos" panose="020B0004020202020204" pitchFamily="34" charset="0"/>
                <a:cs typeface="Times New Roman" panose="02020603050405020304" pitchFamily="18" charset="0"/>
              </a:rPr>
              <a:t>Complete BP-210 and submit to RRMO at least 60 days prior to TCPD.</a:t>
            </a:r>
          </a:p>
          <a:p>
            <a:pPr marL="0" marR="0" indent="0">
              <a:lnSpc>
                <a:spcPct val="107000"/>
              </a:lnSpc>
              <a:spcBef>
                <a:spcPts val="0"/>
              </a:spcBef>
              <a:spcAft>
                <a:spcPts val="800"/>
              </a:spcAft>
              <a:buNone/>
            </a:pPr>
            <a:endParaRPr lang="en-US" sz="20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2000" b="1" u="sng" kern="100" dirty="0">
                <a:effectLst/>
                <a:latin typeface="Aptos" panose="020B0004020202020204" pitchFamily="34" charset="0"/>
                <a:ea typeface="Aptos" panose="020B0004020202020204" pitchFamily="34" charset="0"/>
                <a:cs typeface="Times New Roman" panose="02020603050405020304" pitchFamily="18" charset="0"/>
              </a:rPr>
              <a:t>FTCs only</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Recommend 0 SCA days in INSIGHT, with justification. </a:t>
            </a:r>
          </a:p>
          <a:p>
            <a:pPr marL="0" marR="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Review FTC Worksheet or generate roster, locate the FCPD.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Complete BP-210 and submit to RRMO at least 60 days prior to FCPD.</a:t>
            </a:r>
          </a:p>
          <a:p>
            <a:pPr marL="0" marR="0" indent="0">
              <a:lnSpc>
                <a:spcPct val="107000"/>
              </a:lnSpc>
              <a:spcBef>
                <a:spcPts val="0"/>
              </a:spcBef>
              <a:spcAft>
                <a:spcPts val="800"/>
              </a:spcAft>
              <a:buNone/>
            </a:pPr>
            <a:r>
              <a:rPr lang="en-US" sz="1400" dirty="0">
                <a:latin typeface="Aptos" panose="020B0004020202020204" pitchFamily="34" charset="0"/>
              </a:rPr>
              <a:t>*</a:t>
            </a:r>
            <a:r>
              <a:rPr lang="en-US" sz="1400" dirty="0">
                <a:effectLst/>
                <a:latin typeface="Aptos" panose="020B0004020202020204" pitchFamily="34" charset="0"/>
              </a:rPr>
              <a:t>specify type of case (i.e., detainer, pending charges)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8356095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CF0F8-A1CA-DC91-DCED-C52BEB22A89C}"/>
              </a:ext>
            </a:extLst>
          </p:cNvPr>
          <p:cNvSpPr>
            <a:spLocks noGrp="1"/>
          </p:cNvSpPr>
          <p:nvPr>
            <p:ph type="title"/>
          </p:nvPr>
        </p:nvSpPr>
        <p:spPr>
          <a:xfrm>
            <a:off x="838200" y="1748452"/>
            <a:ext cx="4974771" cy="3587786"/>
          </a:xfrm>
        </p:spPr>
        <p:txBody>
          <a:bodyPr>
            <a:normAutofit/>
          </a:bodyPr>
          <a:lstStyle/>
          <a:p>
            <a:pPr algn="ctr"/>
            <a:r>
              <a:rPr lang="en-US" dirty="0">
                <a:solidFill>
                  <a:schemeClr val="bg1"/>
                </a:solidFill>
              </a:rPr>
              <a:t>What should you </a:t>
            </a:r>
            <a:br>
              <a:rPr lang="en-US" dirty="0">
                <a:solidFill>
                  <a:schemeClr val="bg1"/>
                </a:solidFill>
              </a:rPr>
            </a:br>
            <a:r>
              <a:rPr lang="en-US" dirty="0">
                <a:solidFill>
                  <a:schemeClr val="bg1"/>
                </a:solidFill>
              </a:rPr>
              <a:t>do if…….</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4383096D-FB64-EC31-B8E4-0104ECE225E7}"/>
              </a:ext>
            </a:extLst>
          </p:cNvPr>
          <p:cNvSpPr>
            <a:spLocks noGrp="1"/>
          </p:cNvSpPr>
          <p:nvPr>
            <p:ph idx="1"/>
          </p:nvPr>
        </p:nvSpPr>
        <p:spPr>
          <a:xfrm>
            <a:off x="6477270" y="1130846"/>
            <a:ext cx="4974771" cy="4351338"/>
          </a:xfrm>
        </p:spPr>
        <p:txBody>
          <a:bodyPr>
            <a:normAutofit/>
          </a:bodyPr>
          <a:lstStyle/>
          <a:p>
            <a:pPr marL="0" indent="0">
              <a:buNone/>
            </a:pPr>
            <a:r>
              <a:rPr lang="en-US" dirty="0">
                <a:solidFill>
                  <a:schemeClr val="bg1"/>
                </a:solidFill>
              </a:rPr>
              <a:t>…..you have a Minimum or Low security inmate that is eligible but not appropriate for direct Home Confinement?</a:t>
            </a:r>
          </a:p>
          <a:p>
            <a:pPr marL="0" indent="0">
              <a:buNone/>
            </a:pPr>
            <a:endParaRPr lang="en-US" dirty="0">
              <a:solidFill>
                <a:schemeClr val="bg1"/>
              </a:solidFill>
            </a:endParaRPr>
          </a:p>
          <a:p>
            <a:pPr marL="457200" lvl="1" indent="0">
              <a:buNone/>
            </a:pPr>
            <a:r>
              <a:rPr lang="en-US" b="1" dirty="0">
                <a:solidFill>
                  <a:schemeClr val="bg1"/>
                </a:solidFill>
              </a:rPr>
              <a:t>Refer the inmate for RRC placement</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11782864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68A9B0-DF18-4A3A-54B4-D1B5B1F15D10}"/>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Objectives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8698E8-8CBF-84E2-B941-2120AF8A8F1F}"/>
              </a:ext>
            </a:extLst>
          </p:cNvPr>
          <p:cNvSpPr>
            <a:spLocks noGrp="1"/>
          </p:cNvSpPr>
          <p:nvPr>
            <p:ph idx="1"/>
          </p:nvPr>
        </p:nvSpPr>
        <p:spPr>
          <a:xfrm>
            <a:off x="1155548" y="2217343"/>
            <a:ext cx="9880893" cy="3959619"/>
          </a:xfrm>
        </p:spPr>
        <p:txBody>
          <a:bodyPr>
            <a:normAutofit/>
          </a:bodyPr>
          <a:lstStyle/>
          <a:p>
            <a:r>
              <a:rPr lang="en-US" sz="2200" dirty="0"/>
              <a:t>Discuss Goals of Use of Home Confinement as Release Option Memo</a:t>
            </a:r>
          </a:p>
          <a:p>
            <a:r>
              <a:rPr lang="en-US" sz="2200" dirty="0"/>
              <a:t>Review Statutory Authorities</a:t>
            </a:r>
          </a:p>
          <a:p>
            <a:r>
              <a:rPr lang="en-US" sz="2200" dirty="0"/>
              <a:t>Discuss Five Factor Review</a:t>
            </a:r>
          </a:p>
          <a:p>
            <a:r>
              <a:rPr lang="en-US" sz="2200" dirty="0"/>
              <a:t>Review Home Confinement Criteria</a:t>
            </a:r>
          </a:p>
          <a:p>
            <a:r>
              <a:rPr lang="en-US" sz="2200" dirty="0"/>
              <a:t>Discuss Timeframe for completing RRC/HC placement reviews</a:t>
            </a:r>
          </a:p>
          <a:p>
            <a:r>
              <a:rPr lang="en-US" sz="2200" dirty="0"/>
              <a:t>Review RRC/Home Confinement referral examples</a:t>
            </a:r>
          </a:p>
        </p:txBody>
      </p:sp>
    </p:spTree>
    <p:extLst>
      <p:ext uri="{BB962C8B-B14F-4D97-AF65-F5344CB8AC3E}">
        <p14:creationId xmlns:p14="http://schemas.microsoft.com/office/powerpoint/2010/main" val="172536473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50033-C7AD-4B7C-44CB-1CB8BEB7FC54}"/>
              </a:ext>
            </a:extLst>
          </p:cNvPr>
          <p:cNvSpPr>
            <a:spLocks noGrp="1"/>
          </p:cNvSpPr>
          <p:nvPr>
            <p:ph type="title"/>
          </p:nvPr>
        </p:nvSpPr>
        <p:spPr>
          <a:xfrm>
            <a:off x="1156852" y="637762"/>
            <a:ext cx="2190782" cy="5576770"/>
          </a:xfrm>
        </p:spPr>
        <p:txBody>
          <a:bodyPr anchor="t">
            <a:normAutofit/>
          </a:bodyPr>
          <a:lstStyle/>
          <a:p>
            <a:r>
              <a:rPr lang="en-US" sz="3600" b="1" u="sng" dirty="0">
                <a:solidFill>
                  <a:schemeClr val="bg1"/>
                </a:solidFill>
              </a:rPr>
              <a:t>Second Chance Act </a:t>
            </a:r>
            <a:r>
              <a:rPr lang="en-US" sz="3600" dirty="0">
                <a:solidFill>
                  <a:schemeClr val="bg1"/>
                </a:solidFill>
              </a:rPr>
              <a:t>only referrals should include:</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8ED86C-469C-4465-4894-BEADEAAFCDDE}"/>
              </a:ext>
            </a:extLst>
          </p:cNvPr>
          <p:cNvSpPr>
            <a:spLocks noGrp="1"/>
          </p:cNvSpPr>
          <p:nvPr>
            <p:ph idx="1"/>
          </p:nvPr>
        </p:nvSpPr>
        <p:spPr>
          <a:xfrm>
            <a:off x="4654732" y="850052"/>
            <a:ext cx="6390623" cy="5326911"/>
          </a:xfrm>
        </p:spPr>
        <p:txBody>
          <a:bodyPr>
            <a:normAutofit/>
          </a:bodyPr>
          <a:lstStyle/>
          <a:p>
            <a:pPr>
              <a:spcBef>
                <a:spcPts val="0"/>
              </a:spcBef>
              <a:spcAft>
                <a:spcPts val="600"/>
              </a:spcAft>
              <a:defRPr/>
            </a:pPr>
            <a:r>
              <a:rPr lang="en-US" sz="2400" dirty="0"/>
              <a:t>What type of referral?</a:t>
            </a:r>
          </a:p>
          <a:p>
            <a:pPr marL="0" indent="0">
              <a:spcBef>
                <a:spcPts val="0"/>
              </a:spcBef>
              <a:spcAft>
                <a:spcPts val="600"/>
              </a:spcAft>
              <a:buNone/>
              <a:defRPr/>
            </a:pPr>
            <a:endParaRPr lang="en-US" sz="2400" dirty="0"/>
          </a:p>
          <a:p>
            <a:pPr>
              <a:spcBef>
                <a:spcPts val="0"/>
              </a:spcBef>
              <a:spcAft>
                <a:spcPts val="600"/>
              </a:spcAft>
              <a:defRPr/>
            </a:pPr>
            <a:r>
              <a:rPr lang="en-US" sz="2400" dirty="0">
                <a:effectLst/>
                <a:latin typeface="Aptos" panose="020B0004020202020204" pitchFamily="34" charset="0"/>
                <a:ea typeface="Aptos" panose="020B0004020202020204" pitchFamily="34" charset="0"/>
                <a:cs typeface="Times New Roman" panose="02020603050405020304" pitchFamily="18" charset="0"/>
              </a:rPr>
              <a:t>Assessed under 18 USC 3621(b)?</a:t>
            </a:r>
          </a:p>
          <a:p>
            <a:pPr marL="0" indent="0">
              <a:spcBef>
                <a:spcPts val="0"/>
              </a:spcBef>
              <a:spcAft>
                <a:spcPts val="600"/>
              </a:spcAft>
              <a:buNone/>
              <a:defRPr/>
            </a:pPr>
            <a:endParaRPr lang="en-US" sz="2400" dirty="0"/>
          </a:p>
          <a:p>
            <a:pPr>
              <a:spcBef>
                <a:spcPts val="0"/>
              </a:spcBef>
              <a:spcAft>
                <a:spcPts val="600"/>
              </a:spcAft>
              <a:defRPr/>
            </a:pPr>
            <a:r>
              <a:rPr lang="en-US" sz="2400" dirty="0"/>
              <a:t>Appropriate for HC?</a:t>
            </a:r>
          </a:p>
          <a:p>
            <a:pPr lvl="1">
              <a:spcBef>
                <a:spcPts val="0"/>
              </a:spcBef>
              <a:spcAft>
                <a:spcPts val="600"/>
              </a:spcAft>
              <a:buFont typeface="Wingdings" panose="05000000000000000000" pitchFamily="2" charset="2"/>
              <a:buChar char="Ø"/>
              <a:defRPr/>
            </a:pPr>
            <a:r>
              <a:rPr lang="en-US" dirty="0"/>
              <a:t>If yes, meets all Home Confinement Criteria</a:t>
            </a:r>
          </a:p>
          <a:p>
            <a:pPr lvl="1">
              <a:spcBef>
                <a:spcPts val="0"/>
              </a:spcBef>
              <a:spcAft>
                <a:spcPts val="600"/>
              </a:spcAft>
              <a:buFont typeface="Wingdings" panose="05000000000000000000" pitchFamily="2" charset="2"/>
              <a:buChar char="Ø"/>
              <a:defRPr/>
            </a:pPr>
            <a:r>
              <a:rPr lang="en-US" dirty="0"/>
              <a:t>If no, list rationale based off Home Confinement Criteria</a:t>
            </a:r>
          </a:p>
          <a:p>
            <a:pPr marL="457200" lvl="1" indent="0">
              <a:spcBef>
                <a:spcPts val="0"/>
              </a:spcBef>
              <a:spcAft>
                <a:spcPts val="600"/>
              </a:spcAft>
              <a:buNone/>
              <a:defRPr/>
            </a:pPr>
            <a:endParaRPr lang="en-US" sz="1200" dirty="0"/>
          </a:p>
          <a:p>
            <a:pPr>
              <a:spcBef>
                <a:spcPts val="0"/>
              </a:spcBef>
              <a:spcAft>
                <a:spcPts val="600"/>
              </a:spcAft>
              <a:defRPr/>
            </a:pPr>
            <a:r>
              <a:rPr lang="en-US" sz="2400" dirty="0">
                <a:effectLst/>
                <a:latin typeface="Aptos" panose="020B0004020202020204" pitchFamily="34" charset="0"/>
                <a:cs typeface="Times New Roman" panose="02020603050405020304" pitchFamily="18" charset="0"/>
              </a:rPr>
              <a:t>Recommended either </a:t>
            </a:r>
            <a:r>
              <a:rPr lang="en-US" sz="2400" dirty="0">
                <a:latin typeface="Aptos" panose="020B0004020202020204" pitchFamily="34" charset="0"/>
                <a:cs typeface="Times New Roman" panose="02020603050405020304" pitchFamily="18" charset="0"/>
              </a:rPr>
              <a:t>a </a:t>
            </a:r>
            <a:r>
              <a:rPr lang="en-US" sz="2400" dirty="0">
                <a:effectLst/>
                <a:latin typeface="Aptos" panose="020B0004020202020204" pitchFamily="34" charset="0"/>
                <a:cs typeface="Times New Roman" panose="02020603050405020304" pitchFamily="18" charset="0"/>
              </a:rPr>
              <a:t>RRC placement of 12 months or less or the Home Detention Eligibility date.</a:t>
            </a:r>
            <a:endParaRPr lang="en-US" sz="2400" dirty="0"/>
          </a:p>
        </p:txBody>
      </p:sp>
    </p:spTree>
    <p:extLst>
      <p:ext uri="{BB962C8B-B14F-4D97-AF65-F5344CB8AC3E}">
        <p14:creationId xmlns:p14="http://schemas.microsoft.com/office/powerpoint/2010/main" val="115396179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50033-C7AD-4B7C-44CB-1CB8BEB7FC54}"/>
              </a:ext>
            </a:extLst>
          </p:cNvPr>
          <p:cNvSpPr>
            <a:spLocks noGrp="1"/>
          </p:cNvSpPr>
          <p:nvPr>
            <p:ph type="title"/>
          </p:nvPr>
        </p:nvSpPr>
        <p:spPr>
          <a:xfrm>
            <a:off x="1156852" y="637762"/>
            <a:ext cx="2190782" cy="5576770"/>
          </a:xfrm>
        </p:spPr>
        <p:txBody>
          <a:bodyPr anchor="t">
            <a:normAutofit/>
          </a:bodyPr>
          <a:lstStyle/>
          <a:p>
            <a:r>
              <a:rPr lang="en-US" sz="3600" b="1"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SCA + FTCs over 365 with SRT </a:t>
            </a:r>
            <a:br>
              <a:rPr lang="en-US" sz="3600" b="1" u="sng" kern="100" dirty="0">
                <a:effectLst/>
                <a:latin typeface="Aptos" panose="020B0004020202020204" pitchFamily="34" charset="0"/>
                <a:ea typeface="Aptos" panose="020B0004020202020204" pitchFamily="34" charset="0"/>
                <a:cs typeface="Times New Roman" panose="02020603050405020304" pitchFamily="18" charset="0"/>
              </a:rPr>
            </a:br>
            <a:r>
              <a:rPr lang="en-US" sz="3600" dirty="0">
                <a:solidFill>
                  <a:schemeClr val="bg1"/>
                </a:solidFill>
              </a:rPr>
              <a:t>referrals should answer the questions:</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8ED86C-469C-4465-4894-BEADEAAFCDDE}"/>
              </a:ext>
            </a:extLst>
          </p:cNvPr>
          <p:cNvSpPr>
            <a:spLocks noGrp="1"/>
          </p:cNvSpPr>
          <p:nvPr>
            <p:ph idx="1"/>
          </p:nvPr>
        </p:nvSpPr>
        <p:spPr>
          <a:xfrm>
            <a:off x="4654732" y="850052"/>
            <a:ext cx="6390623" cy="5326911"/>
          </a:xfrm>
        </p:spPr>
        <p:txBody>
          <a:bodyPr>
            <a:normAutofit fontScale="92500"/>
          </a:bodyPr>
          <a:lstStyle/>
          <a:p>
            <a:pPr>
              <a:spcBef>
                <a:spcPts val="0"/>
              </a:spcBef>
              <a:spcAft>
                <a:spcPts val="600"/>
              </a:spcAft>
              <a:defRPr/>
            </a:pPr>
            <a:r>
              <a:rPr lang="en-US" sz="2400" dirty="0"/>
              <a:t>What type of referral?</a:t>
            </a:r>
          </a:p>
          <a:p>
            <a:pPr lvl="1">
              <a:spcBef>
                <a:spcPts val="0"/>
              </a:spcBef>
              <a:spcAft>
                <a:spcPts val="600"/>
              </a:spcAft>
              <a:buFont typeface="Wingdings" panose="05000000000000000000" pitchFamily="2" charset="2"/>
              <a:buChar char="Ø"/>
              <a:defRPr/>
            </a:pPr>
            <a:r>
              <a:rPr lang="en-US" dirty="0"/>
              <a:t>What is the FSA Conditional Placement date?</a:t>
            </a:r>
          </a:p>
          <a:p>
            <a:pPr lvl="1">
              <a:spcBef>
                <a:spcPts val="0"/>
              </a:spcBef>
              <a:spcAft>
                <a:spcPts val="600"/>
              </a:spcAft>
              <a:buFont typeface="Wingdings" panose="05000000000000000000" pitchFamily="2" charset="2"/>
              <a:buChar char="Ø"/>
              <a:defRPr/>
            </a:pPr>
            <a:r>
              <a:rPr lang="en-US" dirty="0"/>
              <a:t>How many FTCs toward RRC/HC?</a:t>
            </a:r>
          </a:p>
          <a:p>
            <a:pPr lvl="1">
              <a:spcBef>
                <a:spcPts val="0"/>
              </a:spcBef>
              <a:spcAft>
                <a:spcPts val="600"/>
              </a:spcAft>
              <a:buFont typeface="Wingdings" panose="05000000000000000000" pitchFamily="2" charset="2"/>
              <a:buChar char="Ø"/>
              <a:defRPr/>
            </a:pPr>
            <a:r>
              <a:rPr lang="en-US" dirty="0"/>
              <a:t>How many FTCs towards Early Release?</a:t>
            </a:r>
          </a:p>
          <a:p>
            <a:pPr lvl="1">
              <a:spcBef>
                <a:spcPts val="0"/>
              </a:spcBef>
              <a:spcAft>
                <a:spcPts val="600"/>
              </a:spcAft>
              <a:buFont typeface="Wingdings" panose="05000000000000000000" pitchFamily="2" charset="2"/>
              <a:buChar char="Ø"/>
              <a:defRPr/>
            </a:pPr>
            <a:endParaRPr lang="en-US" dirty="0"/>
          </a:p>
          <a:p>
            <a:pPr>
              <a:spcBef>
                <a:spcPts val="0"/>
              </a:spcBef>
              <a:spcAft>
                <a:spcPts val="600"/>
              </a:spcAft>
              <a:defRPr/>
            </a:pPr>
            <a:r>
              <a:rPr lang="en-US" sz="2400" dirty="0">
                <a:effectLst/>
                <a:latin typeface="Aptos" panose="020B0004020202020204" pitchFamily="34" charset="0"/>
                <a:ea typeface="Aptos" panose="020B0004020202020204" pitchFamily="34" charset="0"/>
                <a:cs typeface="Times New Roman" panose="02020603050405020304" pitchFamily="18" charset="0"/>
              </a:rPr>
              <a:t>Assessed under 18 USC 3261(b)?</a:t>
            </a:r>
          </a:p>
          <a:p>
            <a:pPr lvl="1">
              <a:spcBef>
                <a:spcPts val="0"/>
              </a:spcBef>
              <a:spcAft>
                <a:spcPts val="600"/>
              </a:spcAft>
              <a:buFont typeface="Wingdings" panose="05000000000000000000" pitchFamily="2" charset="2"/>
              <a:buChar char="Ø"/>
              <a:defRPr/>
            </a:pPr>
            <a:r>
              <a:rPr lang="en-US" sz="2000" dirty="0"/>
              <a:t>How many SCA Days are recommended?</a:t>
            </a:r>
          </a:p>
          <a:p>
            <a:pPr marL="457200" lvl="1" indent="0">
              <a:spcBef>
                <a:spcPts val="0"/>
              </a:spcBef>
              <a:spcAft>
                <a:spcPts val="600"/>
              </a:spcAft>
              <a:buNone/>
              <a:defRPr/>
            </a:pPr>
            <a:endParaRPr lang="en-US" sz="2000" dirty="0"/>
          </a:p>
          <a:p>
            <a:pPr>
              <a:spcBef>
                <a:spcPts val="0"/>
              </a:spcBef>
              <a:spcAft>
                <a:spcPts val="600"/>
              </a:spcAft>
              <a:defRPr/>
            </a:pPr>
            <a:r>
              <a:rPr lang="en-US" sz="2400" dirty="0"/>
              <a:t>Appropriate for HC?</a:t>
            </a:r>
          </a:p>
          <a:p>
            <a:pPr lvl="1">
              <a:spcBef>
                <a:spcPts val="0"/>
              </a:spcBef>
              <a:spcAft>
                <a:spcPts val="600"/>
              </a:spcAft>
              <a:buFont typeface="Wingdings" panose="05000000000000000000" pitchFamily="2" charset="2"/>
              <a:buChar char="Ø"/>
              <a:defRPr/>
            </a:pPr>
            <a:r>
              <a:rPr lang="en-US" dirty="0"/>
              <a:t>If yes, meets all Home Confinement Criteria</a:t>
            </a:r>
          </a:p>
          <a:p>
            <a:pPr lvl="2">
              <a:spcBef>
                <a:spcPts val="0"/>
              </a:spcBef>
              <a:spcAft>
                <a:spcPts val="600"/>
              </a:spcAft>
              <a:buFont typeface="Wingdings" panose="05000000000000000000" pitchFamily="2" charset="2"/>
              <a:buChar char="§"/>
              <a:defRPr/>
            </a:pPr>
            <a:r>
              <a:rPr lang="en-US" dirty="0"/>
              <a:t>Refer for SCA Home Detention Eligibility Date or earlier (depending on SCA review) plus FSA Conditional Placement Date</a:t>
            </a:r>
          </a:p>
          <a:p>
            <a:pPr lvl="1">
              <a:spcBef>
                <a:spcPts val="0"/>
              </a:spcBef>
              <a:spcAft>
                <a:spcPts val="600"/>
              </a:spcAft>
              <a:buFont typeface="Wingdings" panose="05000000000000000000" pitchFamily="2" charset="2"/>
              <a:buChar char="Ø"/>
              <a:defRPr/>
            </a:pPr>
            <a:r>
              <a:rPr lang="en-US" dirty="0"/>
              <a:t>If no, list rationale based off Home Confinement Criteria</a:t>
            </a:r>
          </a:p>
          <a:p>
            <a:pPr>
              <a:spcBef>
                <a:spcPts val="0"/>
              </a:spcBef>
              <a:spcAft>
                <a:spcPts val="600"/>
              </a:spcAft>
              <a:defRPr/>
            </a:pPr>
            <a:endParaRPr lang="en-US" dirty="0"/>
          </a:p>
          <a:p>
            <a:pPr marL="457200" lvl="1" indent="0">
              <a:spcBef>
                <a:spcPts val="0"/>
              </a:spcBef>
              <a:spcAft>
                <a:spcPts val="600"/>
              </a:spcAft>
              <a:buNone/>
              <a:defRPr/>
            </a:pPr>
            <a:endParaRPr lang="en-US" dirty="0"/>
          </a:p>
        </p:txBody>
      </p:sp>
    </p:spTree>
    <p:extLst>
      <p:ext uri="{BB962C8B-B14F-4D97-AF65-F5344CB8AC3E}">
        <p14:creationId xmlns:p14="http://schemas.microsoft.com/office/powerpoint/2010/main" val="288364960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50033-C7AD-4B7C-44CB-1CB8BEB7FC54}"/>
              </a:ext>
            </a:extLst>
          </p:cNvPr>
          <p:cNvSpPr>
            <a:spLocks noGrp="1"/>
          </p:cNvSpPr>
          <p:nvPr>
            <p:ph type="title"/>
          </p:nvPr>
        </p:nvSpPr>
        <p:spPr>
          <a:xfrm>
            <a:off x="1156852" y="637762"/>
            <a:ext cx="2190782" cy="5576770"/>
          </a:xfrm>
        </p:spPr>
        <p:txBody>
          <a:bodyPr anchor="t">
            <a:normAutofit/>
          </a:bodyPr>
          <a:lstStyle/>
          <a:p>
            <a:r>
              <a:rPr lang="en-US" sz="3600" b="1"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SCA + FTCs, no SRT </a:t>
            </a:r>
            <a:br>
              <a:rPr lang="en-US" sz="3600" b="1" u="sng" kern="100" dirty="0">
                <a:effectLst/>
                <a:latin typeface="Aptos" panose="020B0004020202020204" pitchFamily="34" charset="0"/>
                <a:ea typeface="Aptos" panose="020B0004020202020204" pitchFamily="34" charset="0"/>
                <a:cs typeface="Times New Roman" panose="02020603050405020304" pitchFamily="18" charset="0"/>
              </a:rPr>
            </a:br>
            <a:r>
              <a:rPr lang="en-US" sz="3600" dirty="0">
                <a:solidFill>
                  <a:schemeClr val="bg1"/>
                </a:solidFill>
              </a:rPr>
              <a:t>referrals should answer the questions:</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8ED86C-469C-4465-4894-BEADEAAFCDDE}"/>
              </a:ext>
            </a:extLst>
          </p:cNvPr>
          <p:cNvSpPr>
            <a:spLocks noGrp="1"/>
          </p:cNvSpPr>
          <p:nvPr>
            <p:ph idx="1"/>
          </p:nvPr>
        </p:nvSpPr>
        <p:spPr>
          <a:xfrm>
            <a:off x="4654732" y="850052"/>
            <a:ext cx="6390623" cy="5326911"/>
          </a:xfrm>
        </p:spPr>
        <p:txBody>
          <a:bodyPr>
            <a:normAutofit lnSpcReduction="10000"/>
          </a:bodyPr>
          <a:lstStyle/>
          <a:p>
            <a:pPr>
              <a:spcBef>
                <a:spcPts val="0"/>
              </a:spcBef>
              <a:spcAft>
                <a:spcPts val="600"/>
              </a:spcAft>
              <a:defRPr/>
            </a:pPr>
            <a:r>
              <a:rPr lang="en-US" sz="2400" dirty="0"/>
              <a:t>What type of referral?</a:t>
            </a:r>
          </a:p>
          <a:p>
            <a:pPr lvl="1">
              <a:spcBef>
                <a:spcPts val="0"/>
              </a:spcBef>
              <a:spcAft>
                <a:spcPts val="600"/>
              </a:spcAft>
              <a:buFont typeface="Wingdings" panose="05000000000000000000" pitchFamily="2" charset="2"/>
              <a:buChar char="Ø"/>
              <a:defRPr/>
            </a:pPr>
            <a:r>
              <a:rPr lang="en-US" dirty="0"/>
              <a:t>How many FTCs toward RRC/HC?</a:t>
            </a:r>
          </a:p>
          <a:p>
            <a:pPr lvl="1">
              <a:spcBef>
                <a:spcPts val="0"/>
              </a:spcBef>
              <a:spcAft>
                <a:spcPts val="600"/>
              </a:spcAft>
              <a:buFont typeface="Wingdings" panose="05000000000000000000" pitchFamily="2" charset="2"/>
              <a:buChar char="Ø"/>
              <a:defRPr/>
            </a:pPr>
            <a:r>
              <a:rPr lang="en-US" dirty="0"/>
              <a:t>State none towards Early Release as inmate has no SRT.</a:t>
            </a:r>
          </a:p>
          <a:p>
            <a:pPr lvl="1">
              <a:spcBef>
                <a:spcPts val="0"/>
              </a:spcBef>
              <a:spcAft>
                <a:spcPts val="600"/>
              </a:spcAft>
              <a:buFont typeface="Wingdings" panose="05000000000000000000" pitchFamily="2" charset="2"/>
              <a:buChar char="Ø"/>
              <a:defRPr/>
            </a:pPr>
            <a:endParaRPr lang="en-US" dirty="0"/>
          </a:p>
          <a:p>
            <a:pPr>
              <a:spcBef>
                <a:spcPts val="0"/>
              </a:spcBef>
              <a:spcAft>
                <a:spcPts val="600"/>
              </a:spcAft>
              <a:defRPr/>
            </a:pPr>
            <a:r>
              <a:rPr lang="en-US" sz="2400" dirty="0">
                <a:effectLst/>
                <a:latin typeface="Aptos" panose="020B0004020202020204" pitchFamily="34" charset="0"/>
                <a:ea typeface="Aptos" panose="020B0004020202020204" pitchFamily="34" charset="0"/>
                <a:cs typeface="Times New Roman" panose="02020603050405020304" pitchFamily="18" charset="0"/>
              </a:rPr>
              <a:t>Assessed under 18 USC 3621(b)?</a:t>
            </a:r>
          </a:p>
          <a:p>
            <a:pPr lvl="1">
              <a:spcBef>
                <a:spcPts val="0"/>
              </a:spcBef>
              <a:spcAft>
                <a:spcPts val="600"/>
              </a:spcAft>
              <a:buFont typeface="Wingdings" panose="05000000000000000000" pitchFamily="2" charset="2"/>
              <a:buChar char="Ø"/>
              <a:defRPr/>
            </a:pPr>
            <a:r>
              <a:rPr lang="en-US" sz="2000" dirty="0"/>
              <a:t>How many SCA Days are recommended?</a:t>
            </a:r>
          </a:p>
          <a:p>
            <a:pPr marL="457200" lvl="1" indent="0">
              <a:spcBef>
                <a:spcPts val="0"/>
              </a:spcBef>
              <a:spcAft>
                <a:spcPts val="600"/>
              </a:spcAft>
              <a:buNone/>
              <a:defRPr/>
            </a:pPr>
            <a:endParaRPr lang="en-US" sz="2000" dirty="0"/>
          </a:p>
          <a:p>
            <a:pPr>
              <a:spcBef>
                <a:spcPts val="0"/>
              </a:spcBef>
              <a:spcAft>
                <a:spcPts val="600"/>
              </a:spcAft>
              <a:defRPr/>
            </a:pPr>
            <a:r>
              <a:rPr lang="en-US" sz="2400" dirty="0"/>
              <a:t>Appropriate for HC?</a:t>
            </a:r>
          </a:p>
          <a:p>
            <a:pPr lvl="1">
              <a:spcBef>
                <a:spcPts val="0"/>
              </a:spcBef>
              <a:spcAft>
                <a:spcPts val="600"/>
              </a:spcAft>
              <a:buFont typeface="Wingdings" panose="05000000000000000000" pitchFamily="2" charset="2"/>
              <a:buChar char="Ø"/>
              <a:defRPr/>
            </a:pPr>
            <a:r>
              <a:rPr lang="en-US" dirty="0"/>
              <a:t>If yes, meets Home Confinement Criteria</a:t>
            </a:r>
          </a:p>
          <a:p>
            <a:pPr lvl="2">
              <a:spcBef>
                <a:spcPts val="0"/>
              </a:spcBef>
              <a:spcAft>
                <a:spcPts val="600"/>
              </a:spcAft>
              <a:buFont typeface="Wingdings" panose="05000000000000000000" pitchFamily="2" charset="2"/>
              <a:buChar char="§"/>
              <a:defRPr/>
            </a:pPr>
            <a:r>
              <a:rPr lang="en-US" dirty="0"/>
              <a:t>Refer for SCA </a:t>
            </a:r>
            <a:r>
              <a:rPr lang="en-US" sz="1800" dirty="0">
                <a:effectLst/>
                <a:latin typeface="Aptos" panose="020B0004020202020204" pitchFamily="34" charset="0"/>
                <a:ea typeface="Aptos" panose="020B0004020202020204" pitchFamily="34" charset="0"/>
                <a:cs typeface="Times New Roman" panose="02020603050405020304" pitchFamily="18" charset="0"/>
              </a:rPr>
              <a:t>Home Detention Eligibility Date </a:t>
            </a:r>
            <a:r>
              <a:rPr lang="en-US" dirty="0"/>
              <a:t>or earlier (depending on SCA review) plus FSA Conditional Placement Date</a:t>
            </a:r>
          </a:p>
          <a:p>
            <a:pPr lvl="1">
              <a:spcBef>
                <a:spcPts val="0"/>
              </a:spcBef>
              <a:spcAft>
                <a:spcPts val="600"/>
              </a:spcAft>
              <a:buFont typeface="Wingdings" panose="05000000000000000000" pitchFamily="2" charset="2"/>
              <a:buChar char="Ø"/>
              <a:defRPr/>
            </a:pPr>
            <a:r>
              <a:rPr lang="en-US" dirty="0"/>
              <a:t>If no, list rationale based off Home Confinement Criteria</a:t>
            </a:r>
          </a:p>
          <a:p>
            <a:pPr marL="457200" lvl="1" indent="0">
              <a:spcBef>
                <a:spcPts val="0"/>
              </a:spcBef>
              <a:spcAft>
                <a:spcPts val="600"/>
              </a:spcAft>
              <a:buNone/>
              <a:defRPr/>
            </a:pPr>
            <a:endParaRPr lang="en-US" dirty="0"/>
          </a:p>
        </p:txBody>
      </p:sp>
    </p:spTree>
    <p:extLst>
      <p:ext uri="{BB962C8B-B14F-4D97-AF65-F5344CB8AC3E}">
        <p14:creationId xmlns:p14="http://schemas.microsoft.com/office/powerpoint/2010/main" val="175251470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50033-C7AD-4B7C-44CB-1CB8BEB7FC54}"/>
              </a:ext>
            </a:extLst>
          </p:cNvPr>
          <p:cNvSpPr>
            <a:spLocks noGrp="1"/>
          </p:cNvSpPr>
          <p:nvPr>
            <p:ph type="title"/>
          </p:nvPr>
        </p:nvSpPr>
        <p:spPr>
          <a:xfrm>
            <a:off x="1156852" y="637762"/>
            <a:ext cx="2190782" cy="5576770"/>
          </a:xfrm>
        </p:spPr>
        <p:txBody>
          <a:bodyPr anchor="t">
            <a:normAutofit/>
          </a:bodyPr>
          <a:lstStyle/>
          <a:p>
            <a:r>
              <a:rPr lang="en-US" sz="3600" b="1" u="sng" dirty="0">
                <a:solidFill>
                  <a:schemeClr val="bg1"/>
                </a:solidFill>
              </a:rPr>
              <a:t>SCA + FTC </a:t>
            </a:r>
            <a:r>
              <a:rPr lang="en-US" sz="3600" b="1"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under 365 </a:t>
            </a:r>
            <a:br>
              <a:rPr lang="en-US" sz="3600" b="1"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3600" dirty="0">
                <a:solidFill>
                  <a:schemeClr val="bg1"/>
                </a:solidFill>
              </a:rPr>
              <a:t>referrals for HC should include:</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8ED86C-469C-4465-4894-BEADEAAFCDDE}"/>
              </a:ext>
            </a:extLst>
          </p:cNvPr>
          <p:cNvSpPr>
            <a:spLocks noGrp="1"/>
          </p:cNvSpPr>
          <p:nvPr>
            <p:ph idx="1"/>
          </p:nvPr>
        </p:nvSpPr>
        <p:spPr>
          <a:xfrm>
            <a:off x="4654732" y="850052"/>
            <a:ext cx="6390623" cy="5326911"/>
          </a:xfrm>
        </p:spPr>
        <p:txBody>
          <a:bodyPr>
            <a:normAutofit/>
          </a:bodyPr>
          <a:lstStyle/>
          <a:p>
            <a:pPr>
              <a:spcBef>
                <a:spcPts val="0"/>
              </a:spcBef>
              <a:spcAft>
                <a:spcPts val="600"/>
              </a:spcAft>
              <a:defRPr/>
            </a:pPr>
            <a:r>
              <a:rPr lang="en-US" sz="2400" dirty="0"/>
              <a:t>What type of referral?</a:t>
            </a:r>
          </a:p>
          <a:p>
            <a:pPr lvl="1">
              <a:spcBef>
                <a:spcPts val="0"/>
              </a:spcBef>
              <a:spcAft>
                <a:spcPts val="600"/>
              </a:spcAft>
              <a:buFont typeface="Wingdings" panose="05000000000000000000" pitchFamily="2" charset="2"/>
              <a:buChar char="Ø"/>
              <a:defRPr/>
            </a:pPr>
            <a:r>
              <a:rPr lang="en-US" dirty="0"/>
              <a:t>FSA Conditional Release date?</a:t>
            </a:r>
          </a:p>
          <a:p>
            <a:pPr marL="457200" lvl="1" indent="0">
              <a:spcBef>
                <a:spcPts val="0"/>
              </a:spcBef>
              <a:spcAft>
                <a:spcPts val="600"/>
              </a:spcAft>
              <a:buNone/>
              <a:defRPr/>
            </a:pPr>
            <a:endParaRPr lang="en-US" dirty="0"/>
          </a:p>
          <a:p>
            <a:pPr>
              <a:spcBef>
                <a:spcPts val="0"/>
              </a:spcBef>
              <a:spcAft>
                <a:spcPts val="600"/>
              </a:spcAft>
              <a:defRPr/>
            </a:pPr>
            <a:r>
              <a:rPr lang="en-US" sz="2400" dirty="0">
                <a:effectLst/>
                <a:latin typeface="Aptos" panose="020B0004020202020204" pitchFamily="34" charset="0"/>
                <a:ea typeface="Aptos" panose="020B0004020202020204" pitchFamily="34" charset="0"/>
                <a:cs typeface="Times New Roman" panose="02020603050405020304" pitchFamily="18" charset="0"/>
              </a:rPr>
              <a:t>Assessed under 18 USC 3621(b)?</a:t>
            </a:r>
          </a:p>
          <a:p>
            <a:pPr marL="685800" marR="0" lvl="1" indent="-22860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kumimoji="0" lang="en-US" sz="1900" b="0" i="0" u="none" strike="noStrike" kern="1200" cap="none" spc="0" normalizeH="0" baseline="0" noProof="0" dirty="0">
                <a:ln>
                  <a:noFill/>
                </a:ln>
                <a:solidFill>
                  <a:prstClr val="black"/>
                </a:solidFill>
                <a:effectLst/>
                <a:uLnTx/>
                <a:uFillTx/>
                <a:latin typeface="Aptos" panose="02110004020202020204"/>
                <a:ea typeface="+mn-ea"/>
                <a:cs typeface="+mn-cs"/>
              </a:rPr>
              <a:t>How many SCA Days are recommended?</a:t>
            </a:r>
          </a:p>
          <a:p>
            <a:pPr marL="0" indent="0">
              <a:spcBef>
                <a:spcPts val="0"/>
              </a:spcBef>
              <a:spcAft>
                <a:spcPts val="600"/>
              </a:spcAft>
              <a:buNone/>
              <a:defRPr/>
            </a:pPr>
            <a:endParaRPr lang="en-US" sz="2400" dirty="0"/>
          </a:p>
          <a:p>
            <a:pPr>
              <a:spcBef>
                <a:spcPts val="0"/>
              </a:spcBef>
              <a:spcAft>
                <a:spcPts val="600"/>
              </a:spcAft>
              <a:defRPr/>
            </a:pPr>
            <a:r>
              <a:rPr lang="en-US" sz="2400" dirty="0"/>
              <a:t>Appropriate for HC?</a:t>
            </a:r>
          </a:p>
          <a:p>
            <a:pPr lvl="1">
              <a:spcBef>
                <a:spcPts val="0"/>
              </a:spcBef>
              <a:spcAft>
                <a:spcPts val="600"/>
              </a:spcAft>
              <a:buFont typeface="Wingdings" panose="05000000000000000000" pitchFamily="2" charset="2"/>
              <a:buChar char="Ø"/>
              <a:defRPr/>
            </a:pPr>
            <a:r>
              <a:rPr lang="en-US" dirty="0"/>
              <a:t>If yes, meets all Home Confinement Criteria</a:t>
            </a:r>
          </a:p>
          <a:p>
            <a:pPr lvl="1">
              <a:spcBef>
                <a:spcPts val="0"/>
              </a:spcBef>
              <a:spcAft>
                <a:spcPts val="600"/>
              </a:spcAft>
              <a:buFont typeface="Wingdings" panose="05000000000000000000" pitchFamily="2" charset="2"/>
              <a:buChar char="Ø"/>
              <a:defRPr/>
            </a:pPr>
            <a:r>
              <a:rPr lang="en-US" dirty="0"/>
              <a:t>Refer using the </a:t>
            </a:r>
            <a:r>
              <a:rPr lang="en-US" sz="2400" dirty="0"/>
              <a:t>Home Confinement Placement Date from the FTC Worksheet</a:t>
            </a:r>
            <a:endParaRPr lang="en-US" dirty="0"/>
          </a:p>
          <a:p>
            <a:pPr marL="0" indent="0">
              <a:spcBef>
                <a:spcPts val="0"/>
              </a:spcBef>
              <a:spcAft>
                <a:spcPts val="600"/>
              </a:spcAft>
              <a:buNone/>
              <a:defRPr/>
            </a:pPr>
            <a:endParaRPr lang="en-US" sz="2400" dirty="0"/>
          </a:p>
        </p:txBody>
      </p:sp>
    </p:spTree>
    <p:extLst>
      <p:ext uri="{BB962C8B-B14F-4D97-AF65-F5344CB8AC3E}">
        <p14:creationId xmlns:p14="http://schemas.microsoft.com/office/powerpoint/2010/main" val="328795247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50033-C7AD-4B7C-44CB-1CB8BEB7FC54}"/>
              </a:ext>
            </a:extLst>
          </p:cNvPr>
          <p:cNvSpPr>
            <a:spLocks noGrp="1"/>
          </p:cNvSpPr>
          <p:nvPr>
            <p:ph type="title"/>
          </p:nvPr>
        </p:nvSpPr>
        <p:spPr>
          <a:xfrm>
            <a:off x="1156852" y="637762"/>
            <a:ext cx="2190782" cy="5576770"/>
          </a:xfrm>
        </p:spPr>
        <p:txBody>
          <a:bodyPr anchor="t">
            <a:normAutofit/>
          </a:bodyPr>
          <a:lstStyle/>
          <a:p>
            <a:r>
              <a:rPr lang="en-US" sz="3600" dirty="0">
                <a:solidFill>
                  <a:schemeClr val="bg1"/>
                </a:solidFill>
              </a:rPr>
              <a:t>SCA + FTC </a:t>
            </a:r>
            <a:r>
              <a:rPr lang="en-US" sz="3600" b="1"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under 365 </a:t>
            </a:r>
            <a:br>
              <a:rPr lang="en-US" sz="3600" b="1"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3600" dirty="0">
                <a:solidFill>
                  <a:schemeClr val="bg1"/>
                </a:solidFill>
              </a:rPr>
              <a:t>referrals for RRC should include:</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8ED86C-469C-4465-4894-BEADEAAFCDDE}"/>
              </a:ext>
            </a:extLst>
          </p:cNvPr>
          <p:cNvSpPr>
            <a:spLocks noGrp="1"/>
          </p:cNvSpPr>
          <p:nvPr>
            <p:ph idx="1"/>
          </p:nvPr>
        </p:nvSpPr>
        <p:spPr>
          <a:xfrm>
            <a:off x="4654732" y="850052"/>
            <a:ext cx="6390623" cy="5326911"/>
          </a:xfrm>
        </p:spPr>
        <p:txBody>
          <a:bodyPr>
            <a:normAutofit/>
          </a:bodyPr>
          <a:lstStyle/>
          <a:p>
            <a:pPr>
              <a:spcBef>
                <a:spcPts val="0"/>
              </a:spcBef>
              <a:spcAft>
                <a:spcPts val="600"/>
              </a:spcAft>
              <a:defRPr/>
            </a:pPr>
            <a:r>
              <a:rPr lang="en-US" sz="2400" dirty="0"/>
              <a:t>What type of referral?</a:t>
            </a:r>
          </a:p>
          <a:p>
            <a:pPr lvl="1">
              <a:spcBef>
                <a:spcPts val="0"/>
              </a:spcBef>
              <a:spcAft>
                <a:spcPts val="600"/>
              </a:spcAft>
              <a:buFont typeface="Wingdings" panose="05000000000000000000" pitchFamily="2" charset="2"/>
              <a:buChar char="Ø"/>
              <a:defRPr/>
            </a:pPr>
            <a:r>
              <a:rPr lang="en-US" dirty="0"/>
              <a:t>FSA Conditional Release date</a:t>
            </a:r>
          </a:p>
          <a:p>
            <a:pPr marL="457200" lvl="1" indent="0">
              <a:spcBef>
                <a:spcPts val="0"/>
              </a:spcBef>
              <a:spcAft>
                <a:spcPts val="600"/>
              </a:spcAft>
              <a:buNone/>
              <a:defRPr/>
            </a:pPr>
            <a:endParaRPr lang="en-US" dirty="0"/>
          </a:p>
          <a:p>
            <a:pPr>
              <a:spcBef>
                <a:spcPts val="0"/>
              </a:spcBef>
              <a:spcAft>
                <a:spcPts val="600"/>
              </a:spcAft>
              <a:defRPr/>
            </a:pPr>
            <a:r>
              <a:rPr lang="en-US" sz="2400" dirty="0">
                <a:effectLst/>
                <a:latin typeface="Aptos" panose="020B0004020202020204" pitchFamily="34" charset="0"/>
                <a:ea typeface="Aptos" panose="020B0004020202020204" pitchFamily="34" charset="0"/>
                <a:cs typeface="Times New Roman" panose="02020603050405020304" pitchFamily="18" charset="0"/>
              </a:rPr>
              <a:t>Assessed under 18 USC 3621(b)?</a:t>
            </a:r>
          </a:p>
          <a:p>
            <a:pPr marL="0" indent="0">
              <a:spcBef>
                <a:spcPts val="0"/>
              </a:spcBef>
              <a:spcAft>
                <a:spcPts val="600"/>
              </a:spcAft>
              <a:buNone/>
              <a:defRPr/>
            </a:pPr>
            <a:endParaRPr lang="en-US" sz="2400" dirty="0"/>
          </a:p>
          <a:p>
            <a:pPr>
              <a:spcBef>
                <a:spcPts val="0"/>
              </a:spcBef>
              <a:spcAft>
                <a:spcPts val="600"/>
              </a:spcAft>
              <a:defRPr/>
            </a:pPr>
            <a:r>
              <a:rPr lang="en-US" sz="2400" dirty="0"/>
              <a:t>Appropriate for HC?</a:t>
            </a:r>
          </a:p>
          <a:p>
            <a:pPr lvl="1">
              <a:spcBef>
                <a:spcPts val="0"/>
              </a:spcBef>
              <a:spcAft>
                <a:spcPts val="600"/>
              </a:spcAft>
              <a:buFont typeface="Wingdings" panose="05000000000000000000" pitchFamily="2" charset="2"/>
              <a:buChar char="Ø"/>
              <a:defRPr/>
            </a:pPr>
            <a:r>
              <a:rPr lang="en-US" dirty="0"/>
              <a:t>If yes, meets Home Confinement Criteria</a:t>
            </a:r>
          </a:p>
          <a:p>
            <a:pPr lvl="2">
              <a:spcBef>
                <a:spcPts val="0"/>
              </a:spcBef>
              <a:spcAft>
                <a:spcPts val="600"/>
              </a:spcAft>
              <a:buFont typeface="Wingdings" panose="05000000000000000000" pitchFamily="2" charset="2"/>
              <a:buChar char="Ø"/>
              <a:defRPr/>
            </a:pPr>
            <a:r>
              <a:rPr lang="en-US" sz="1400" dirty="0"/>
              <a:t>Refer using the Home Confinement Placement Date from the FTC Worksheet</a:t>
            </a:r>
            <a:endParaRPr lang="en-US" sz="1600" dirty="0"/>
          </a:p>
          <a:p>
            <a:pPr lvl="1">
              <a:spcBef>
                <a:spcPts val="0"/>
              </a:spcBef>
              <a:spcAft>
                <a:spcPts val="600"/>
              </a:spcAft>
              <a:buFont typeface="Wingdings" panose="05000000000000000000" pitchFamily="2" charset="2"/>
              <a:buChar char="Ø"/>
              <a:defRPr/>
            </a:pPr>
            <a:r>
              <a:rPr lang="en-US" dirty="0"/>
              <a:t>If no, rationale based off Home Confinement Criteria</a:t>
            </a:r>
          </a:p>
        </p:txBody>
      </p:sp>
    </p:spTree>
    <p:extLst>
      <p:ext uri="{BB962C8B-B14F-4D97-AF65-F5344CB8AC3E}">
        <p14:creationId xmlns:p14="http://schemas.microsoft.com/office/powerpoint/2010/main" val="140053058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50033-C7AD-4B7C-44CB-1CB8BEB7FC54}"/>
              </a:ext>
            </a:extLst>
          </p:cNvPr>
          <p:cNvSpPr>
            <a:spLocks noGrp="1"/>
          </p:cNvSpPr>
          <p:nvPr>
            <p:ph type="title"/>
          </p:nvPr>
        </p:nvSpPr>
        <p:spPr>
          <a:xfrm>
            <a:off x="1156852" y="637762"/>
            <a:ext cx="2190782" cy="5576770"/>
          </a:xfrm>
        </p:spPr>
        <p:txBody>
          <a:bodyPr anchor="t">
            <a:normAutofit/>
          </a:bodyPr>
          <a:lstStyle/>
          <a:p>
            <a:r>
              <a:rPr lang="en-US" sz="3600" b="1" u="sng" dirty="0">
                <a:solidFill>
                  <a:schemeClr val="bg1"/>
                </a:solidFill>
              </a:rPr>
              <a:t>FTCs only </a:t>
            </a:r>
            <a:r>
              <a:rPr lang="en-US" sz="3600" dirty="0">
                <a:solidFill>
                  <a:schemeClr val="bg1"/>
                </a:solidFill>
              </a:rPr>
              <a:t>referrals should include:</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8ED86C-469C-4465-4894-BEADEAAFCDDE}"/>
              </a:ext>
            </a:extLst>
          </p:cNvPr>
          <p:cNvSpPr>
            <a:spLocks noGrp="1"/>
          </p:cNvSpPr>
          <p:nvPr>
            <p:ph idx="1"/>
          </p:nvPr>
        </p:nvSpPr>
        <p:spPr>
          <a:xfrm>
            <a:off x="4654732" y="850052"/>
            <a:ext cx="6390623" cy="5326911"/>
          </a:xfrm>
        </p:spPr>
        <p:txBody>
          <a:bodyPr>
            <a:normAutofit fontScale="70000" lnSpcReduction="20000"/>
          </a:bodyPr>
          <a:lstStyle/>
          <a:p>
            <a:pPr>
              <a:spcBef>
                <a:spcPts val="0"/>
              </a:spcBef>
              <a:spcAft>
                <a:spcPts val="600"/>
              </a:spcAft>
              <a:defRPr/>
            </a:pPr>
            <a:r>
              <a:rPr lang="en-US" sz="2000" dirty="0"/>
              <a:t>What type of referral? (i.e. Immigration Detainer, state detainer)</a:t>
            </a:r>
          </a:p>
          <a:p>
            <a:pPr lvl="1">
              <a:spcBef>
                <a:spcPts val="0"/>
              </a:spcBef>
              <a:spcAft>
                <a:spcPts val="600"/>
              </a:spcAft>
              <a:buFont typeface="Wingdings" panose="05000000000000000000" pitchFamily="2" charset="2"/>
              <a:buChar char="Ø"/>
              <a:defRPr/>
            </a:pPr>
            <a:r>
              <a:rPr lang="en-US" sz="2000" dirty="0"/>
              <a:t>FSA Conditional Placement date</a:t>
            </a:r>
          </a:p>
          <a:p>
            <a:pPr marL="457200" lvl="1" indent="0">
              <a:spcBef>
                <a:spcPts val="0"/>
              </a:spcBef>
              <a:spcAft>
                <a:spcPts val="600"/>
              </a:spcAft>
              <a:buNone/>
              <a:defRPr/>
            </a:pPr>
            <a:endParaRPr lang="en-US" sz="2000" dirty="0"/>
          </a:p>
          <a:p>
            <a:pPr>
              <a:spcBef>
                <a:spcPts val="0"/>
              </a:spcBef>
              <a:spcAft>
                <a:spcPts val="600"/>
              </a:spcAft>
              <a:defRPr/>
            </a:pPr>
            <a:r>
              <a:rPr lang="en-US" sz="2000" dirty="0">
                <a:effectLst/>
                <a:latin typeface="Aptos" panose="020B0004020202020204" pitchFamily="34" charset="0"/>
                <a:ea typeface="Aptos" panose="020B0004020202020204" pitchFamily="34" charset="0"/>
                <a:cs typeface="Times New Roman" panose="02020603050405020304" pitchFamily="18" charset="0"/>
              </a:rPr>
              <a:t>Assessed under 18 USC 3621(b)?</a:t>
            </a:r>
          </a:p>
          <a:p>
            <a:pPr lvl="1">
              <a:spcBef>
                <a:spcPts val="0"/>
              </a:spcBef>
              <a:spcAft>
                <a:spcPts val="600"/>
              </a:spcAft>
              <a:buFont typeface="Wingdings" panose="05000000000000000000" pitchFamily="2" charset="2"/>
              <a:buChar char="Ø"/>
              <a:defRPr/>
            </a:pPr>
            <a:r>
              <a:rPr lang="en-US" sz="2000" dirty="0"/>
              <a:t>Not appropriate for SCA, why? </a:t>
            </a:r>
          </a:p>
          <a:p>
            <a:pPr lvl="2">
              <a:spcBef>
                <a:spcPts val="0"/>
              </a:spcBef>
              <a:spcAft>
                <a:spcPts val="600"/>
              </a:spcAft>
              <a:buFont typeface="Wingdings" panose="05000000000000000000" pitchFamily="2" charset="2"/>
              <a:buChar char="§"/>
              <a:defRPr/>
            </a:pPr>
            <a:r>
              <a:rPr lang="en-US" dirty="0"/>
              <a:t>Multiple RRC failures</a:t>
            </a:r>
          </a:p>
          <a:p>
            <a:pPr lvl="2">
              <a:spcBef>
                <a:spcPts val="0"/>
              </a:spcBef>
              <a:spcAft>
                <a:spcPts val="600"/>
              </a:spcAft>
              <a:buFont typeface="Wingdings" panose="05000000000000000000" pitchFamily="2" charset="2"/>
              <a:buChar char="§"/>
              <a:defRPr/>
            </a:pPr>
            <a:r>
              <a:rPr lang="en-US" dirty="0"/>
              <a:t>RRC escape</a:t>
            </a:r>
          </a:p>
          <a:p>
            <a:pPr lvl="2">
              <a:spcBef>
                <a:spcPts val="0"/>
              </a:spcBef>
              <a:spcAft>
                <a:spcPts val="600"/>
              </a:spcAft>
              <a:buFont typeface="Wingdings" panose="05000000000000000000" pitchFamily="2" charset="2"/>
              <a:buChar char="§"/>
              <a:defRPr/>
            </a:pPr>
            <a:r>
              <a:rPr lang="en-US" dirty="0"/>
              <a:t>Immediate Release</a:t>
            </a:r>
          </a:p>
          <a:p>
            <a:pPr lvl="2">
              <a:spcBef>
                <a:spcPts val="0"/>
              </a:spcBef>
              <a:spcAft>
                <a:spcPts val="600"/>
              </a:spcAft>
              <a:buFont typeface="Wingdings" panose="05000000000000000000" pitchFamily="2" charset="2"/>
              <a:buChar char="§"/>
              <a:defRPr/>
            </a:pPr>
            <a:r>
              <a:rPr lang="en-US" dirty="0"/>
              <a:t>Insufficient Time to process referral</a:t>
            </a:r>
          </a:p>
          <a:p>
            <a:pPr lvl="2">
              <a:spcBef>
                <a:spcPts val="0"/>
              </a:spcBef>
              <a:spcAft>
                <a:spcPts val="600"/>
              </a:spcAft>
              <a:buFont typeface="Wingdings" panose="05000000000000000000" pitchFamily="2" charset="2"/>
              <a:buChar char="§"/>
              <a:defRPr/>
            </a:pPr>
            <a:r>
              <a:rPr lang="en-US" dirty="0"/>
              <a:t>RRC refuse</a:t>
            </a:r>
          </a:p>
          <a:p>
            <a:pPr lvl="2">
              <a:spcBef>
                <a:spcPts val="0"/>
              </a:spcBef>
              <a:spcAft>
                <a:spcPts val="600"/>
              </a:spcAft>
              <a:buFont typeface="Wingdings" panose="05000000000000000000" pitchFamily="2" charset="2"/>
              <a:buChar char="§"/>
              <a:defRPr/>
            </a:pPr>
            <a:r>
              <a:rPr lang="en-US" dirty="0"/>
              <a:t>Detainer/pending charge</a:t>
            </a:r>
          </a:p>
          <a:p>
            <a:pPr lvl="2">
              <a:spcBef>
                <a:spcPts val="0"/>
              </a:spcBef>
              <a:spcAft>
                <a:spcPts val="600"/>
              </a:spcAft>
              <a:buFont typeface="Wingdings" panose="05000000000000000000" pitchFamily="2" charset="2"/>
              <a:buChar char="§"/>
              <a:defRPr/>
            </a:pPr>
            <a:r>
              <a:rPr lang="en-US" dirty="0"/>
              <a:t>Requires inpatient care</a:t>
            </a:r>
          </a:p>
          <a:p>
            <a:pPr lvl="2">
              <a:spcBef>
                <a:spcPts val="0"/>
              </a:spcBef>
              <a:spcAft>
                <a:spcPts val="600"/>
              </a:spcAft>
              <a:buFont typeface="Wingdings" panose="05000000000000000000" pitchFamily="2" charset="2"/>
              <a:buChar char="§"/>
              <a:defRPr/>
            </a:pPr>
            <a:r>
              <a:rPr lang="en-US" dirty="0"/>
              <a:t>Civil commit</a:t>
            </a:r>
          </a:p>
          <a:p>
            <a:pPr lvl="2">
              <a:spcBef>
                <a:spcPts val="0"/>
              </a:spcBef>
              <a:spcAft>
                <a:spcPts val="600"/>
              </a:spcAft>
              <a:buFont typeface="Wingdings" panose="05000000000000000000" pitchFamily="2" charset="2"/>
              <a:buChar char="§"/>
              <a:defRPr/>
            </a:pPr>
            <a:r>
              <a:rPr lang="en-US" dirty="0"/>
              <a:t>Other medical/psychiatric needs not accommodated in RRC</a:t>
            </a:r>
          </a:p>
          <a:p>
            <a:pPr lvl="2">
              <a:spcBef>
                <a:spcPts val="0"/>
              </a:spcBef>
              <a:spcAft>
                <a:spcPts val="600"/>
              </a:spcAft>
              <a:buFont typeface="Wingdings" panose="05000000000000000000" pitchFamily="2" charset="2"/>
              <a:buChar char="§"/>
              <a:defRPr/>
            </a:pPr>
            <a:r>
              <a:rPr lang="en-US" dirty="0"/>
              <a:t>Management Decision : specify</a:t>
            </a:r>
          </a:p>
          <a:p>
            <a:pPr marL="914400" lvl="2" indent="0">
              <a:spcBef>
                <a:spcPts val="0"/>
              </a:spcBef>
              <a:spcAft>
                <a:spcPts val="600"/>
              </a:spcAft>
              <a:buNone/>
              <a:defRPr/>
            </a:pPr>
            <a:endParaRPr lang="en-US" dirty="0"/>
          </a:p>
          <a:p>
            <a:pPr>
              <a:spcBef>
                <a:spcPts val="0"/>
              </a:spcBef>
              <a:spcAft>
                <a:spcPts val="600"/>
              </a:spcAft>
              <a:defRPr/>
            </a:pPr>
            <a:r>
              <a:rPr lang="en-US" sz="2000" dirty="0"/>
              <a:t>Appropriate for HC?</a:t>
            </a:r>
          </a:p>
          <a:p>
            <a:pPr lvl="1">
              <a:spcBef>
                <a:spcPts val="0"/>
              </a:spcBef>
              <a:spcAft>
                <a:spcPts val="600"/>
              </a:spcAft>
              <a:buFont typeface="Wingdings" panose="05000000000000000000" pitchFamily="2" charset="2"/>
              <a:buChar char="Ø"/>
              <a:defRPr/>
            </a:pPr>
            <a:r>
              <a:rPr lang="en-US" sz="2000" dirty="0"/>
              <a:t>If yes, meets all Home Confinement Criteria</a:t>
            </a:r>
          </a:p>
          <a:p>
            <a:pPr lvl="1">
              <a:spcBef>
                <a:spcPts val="0"/>
              </a:spcBef>
              <a:spcAft>
                <a:spcPts val="600"/>
              </a:spcAft>
              <a:buFont typeface="Wingdings" panose="05000000000000000000" pitchFamily="2" charset="2"/>
              <a:buChar char="Ø"/>
              <a:defRPr/>
            </a:pPr>
            <a:r>
              <a:rPr lang="en-US" sz="2000" dirty="0"/>
              <a:t>if no, rationale based off Home Confinement Criteria</a:t>
            </a:r>
          </a:p>
          <a:p>
            <a:pPr lvl="1">
              <a:spcBef>
                <a:spcPts val="0"/>
              </a:spcBef>
              <a:spcAft>
                <a:spcPts val="600"/>
              </a:spcAft>
              <a:defRPr/>
            </a:pPr>
            <a:endParaRPr lang="en-US" sz="2000" dirty="0"/>
          </a:p>
          <a:p>
            <a:pPr>
              <a:spcBef>
                <a:spcPts val="0"/>
              </a:spcBef>
              <a:spcAft>
                <a:spcPts val="600"/>
              </a:spcAft>
              <a:defRPr/>
            </a:pPr>
            <a:r>
              <a:rPr lang="en-US" sz="2000" dirty="0">
                <a:effectLst/>
                <a:latin typeface="Aptos" panose="020B0004020202020204" pitchFamily="34" charset="0"/>
                <a:cs typeface="Times New Roman" panose="02020603050405020304" pitchFamily="18" charset="0"/>
              </a:rPr>
              <a:t>0 SCA days + FSA Conditional Placement Date = Recommended RRC/HC placement date</a:t>
            </a:r>
            <a:endParaRPr lang="en-US" sz="2000" dirty="0"/>
          </a:p>
        </p:txBody>
      </p:sp>
    </p:spTree>
    <p:extLst>
      <p:ext uri="{BB962C8B-B14F-4D97-AF65-F5344CB8AC3E}">
        <p14:creationId xmlns:p14="http://schemas.microsoft.com/office/powerpoint/2010/main" val="275759746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AC4E1-783E-CD2B-5F4D-2B87DBCC722C}"/>
              </a:ext>
            </a:extLst>
          </p:cNvPr>
          <p:cNvSpPr>
            <a:spLocks noGrp="1"/>
          </p:cNvSpPr>
          <p:nvPr>
            <p:ph type="title"/>
          </p:nvPr>
        </p:nvSpPr>
        <p:spPr>
          <a:xfrm>
            <a:off x="838200" y="1641752"/>
            <a:ext cx="4391024" cy="1323439"/>
          </a:xfrm>
        </p:spPr>
        <p:txBody>
          <a:bodyPr anchor="t">
            <a:normAutofit fontScale="90000"/>
          </a:bodyPr>
          <a:lstStyle/>
          <a:p>
            <a:r>
              <a:rPr lang="en-US" sz="4000" dirty="0">
                <a:solidFill>
                  <a:schemeClr val="bg1"/>
                </a:solidFill>
              </a:rPr>
              <a:t>Residential Reentry Management Branch Guidance</a:t>
            </a:r>
          </a:p>
        </p:txBody>
      </p:sp>
      <p:grpSp>
        <p:nvGrpSpPr>
          <p:cNvPr id="19" name="Group 18">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20" name="Group 19">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4" name="Freeform: Shape 23">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1" name="Group 20">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2" name="Freeform: Shape 21">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descr="Puzzles in brain">
            <a:extLst>
              <a:ext uri="{FF2B5EF4-FFF2-40B4-BE49-F238E27FC236}">
                <a16:creationId xmlns:a16="http://schemas.microsoft.com/office/drawing/2014/main" id="{A8043C12-4E84-B79D-716C-6261324317A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41932" y="1426135"/>
            <a:ext cx="4369112" cy="2912741"/>
          </a:xfrm>
          <a:prstGeom prst="rect">
            <a:avLst/>
          </a:prstGeom>
        </p:spPr>
      </p:pic>
    </p:spTree>
    <p:extLst>
      <p:ext uri="{BB962C8B-B14F-4D97-AF65-F5344CB8AC3E}">
        <p14:creationId xmlns:p14="http://schemas.microsoft.com/office/powerpoint/2010/main" val="253478778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7" name="Rectangle 5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b="1" kern="1200">
                <a:solidFill>
                  <a:srgbClr val="FFFFFF"/>
                </a:solidFill>
                <a:latin typeface="+mj-lt"/>
                <a:ea typeface="+mj-ea"/>
                <a:cs typeface="+mj-cs"/>
              </a:rPr>
              <a:t>Documentation Needed for Community Placement Referrals</a:t>
            </a:r>
          </a:p>
        </p:txBody>
      </p:sp>
      <p:graphicFrame>
        <p:nvGraphicFramePr>
          <p:cNvPr id="5" name="Content Placeholder 2">
            <a:extLst>
              <a:ext uri="{FF2B5EF4-FFF2-40B4-BE49-F238E27FC236}">
                <a16:creationId xmlns:a16="http://schemas.microsoft.com/office/drawing/2014/main" id="{B14304E3-E4CA-4C4A-E870-29D6509B3D6F}"/>
              </a:ext>
            </a:extLst>
          </p:cNvPr>
          <p:cNvGraphicFramePr>
            <a:graphicFrameLocks noGrp="1"/>
          </p:cNvGraphicFramePr>
          <p:nvPr>
            <p:ph idx="1"/>
          </p:nvPr>
        </p:nvGraphicFramePr>
        <p:xfrm>
          <a:off x="3027680" y="599440"/>
          <a:ext cx="9093200" cy="578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481561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3" name="Rectangle 5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77228C8-3396-4858-9532-2DE9C854A35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BP-A0210</a:t>
            </a:r>
          </a:p>
        </p:txBody>
      </p:sp>
      <p:graphicFrame>
        <p:nvGraphicFramePr>
          <p:cNvPr id="5" name="Content Placeholder 2">
            <a:extLst>
              <a:ext uri="{FF2B5EF4-FFF2-40B4-BE49-F238E27FC236}">
                <a16:creationId xmlns:a16="http://schemas.microsoft.com/office/drawing/2014/main" id="{5E4BCD69-2796-A0DC-D044-7A4E8CD3CBF1}"/>
              </a:ext>
            </a:extLst>
          </p:cNvPr>
          <p:cNvGraphicFramePr>
            <a:graphicFrameLocks noGrp="1"/>
          </p:cNvGraphicFramePr>
          <p:nvPr>
            <p:ph idx="1"/>
          </p:nvPr>
        </p:nvGraphicFramePr>
        <p:xfrm>
          <a:off x="4988560" y="685805"/>
          <a:ext cx="6463481" cy="5534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752251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77228C8-3396-4858-9532-2DE9C854A35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MEDICAL</a:t>
            </a:r>
          </a:p>
        </p:txBody>
      </p:sp>
      <p:graphicFrame>
        <p:nvGraphicFramePr>
          <p:cNvPr id="5" name="Content Placeholder 2">
            <a:extLst>
              <a:ext uri="{FF2B5EF4-FFF2-40B4-BE49-F238E27FC236}">
                <a16:creationId xmlns:a16="http://schemas.microsoft.com/office/drawing/2014/main" id="{5E4BCD69-2796-A0DC-D044-7A4E8CD3CBF1}"/>
              </a:ext>
            </a:extLst>
          </p:cNvPr>
          <p:cNvGraphicFramePr>
            <a:graphicFrameLocks noGrp="1"/>
          </p:cNvGraphicFramePr>
          <p:nvPr>
            <p:ph idx="1"/>
          </p:nvPr>
        </p:nvGraphicFramePr>
        <p:xfrm>
          <a:off x="4916553" y="545123"/>
          <a:ext cx="6628804" cy="5890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347396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89264-C0FF-4DC4-A4A6-A01EF0E70685}"/>
              </a:ext>
            </a:extLst>
          </p:cNvPr>
          <p:cNvSpPr>
            <a:spLocks noGrp="1"/>
          </p:cNvSpPr>
          <p:nvPr>
            <p:ph type="title"/>
          </p:nvPr>
        </p:nvSpPr>
        <p:spPr>
          <a:xfrm>
            <a:off x="1156851" y="637762"/>
            <a:ext cx="9888496" cy="900131"/>
          </a:xfrm>
        </p:spPr>
        <p:txBody>
          <a:bodyPr anchor="t">
            <a:normAutofit/>
          </a:bodyPr>
          <a:lstStyle/>
          <a:p>
            <a:r>
              <a:rPr lang="en-US" sz="2800" dirty="0">
                <a:solidFill>
                  <a:schemeClr val="bg1"/>
                </a:solidFill>
              </a:rPr>
              <a:t>Director’s Memorandum: Use of Home Confinement as A Release Option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6C80E2-0D19-9168-70F3-D97E6F347D88}"/>
              </a:ext>
            </a:extLst>
          </p:cNvPr>
          <p:cNvSpPr>
            <a:spLocks noGrp="1"/>
          </p:cNvSpPr>
          <p:nvPr>
            <p:ph idx="1"/>
          </p:nvPr>
        </p:nvSpPr>
        <p:spPr>
          <a:xfrm>
            <a:off x="1155548" y="2217343"/>
            <a:ext cx="9880893" cy="3959619"/>
          </a:xfrm>
        </p:spPr>
        <p:txBody>
          <a:bodyPr>
            <a:normAutofit/>
          </a:bodyPr>
          <a:lstStyle/>
          <a:p>
            <a:r>
              <a:rPr lang="en-US" sz="2400" dirty="0"/>
              <a:t>Memo dated June 17, 2025, replaces the memo dated May 28, 2025</a:t>
            </a:r>
          </a:p>
          <a:p>
            <a:r>
              <a:rPr lang="en-US" sz="2400" dirty="0"/>
              <a:t>Sets expectations and provides direction for HC referrals under FSA and SCA</a:t>
            </a:r>
          </a:p>
          <a:p>
            <a:r>
              <a:rPr lang="en-US" sz="2400" dirty="0"/>
              <a:t>Goals</a:t>
            </a:r>
          </a:p>
          <a:p>
            <a:pPr lvl="1">
              <a:buFont typeface="Wingdings" panose="05000000000000000000" pitchFamily="2" charset="2"/>
              <a:buChar char="§"/>
            </a:pPr>
            <a:r>
              <a:rPr lang="en-US" dirty="0"/>
              <a:t>Timely prerelease placement with earned FTCs and statutory authority</a:t>
            </a:r>
          </a:p>
          <a:p>
            <a:pPr lvl="1">
              <a:buFont typeface="Wingdings" panose="05000000000000000000" pitchFamily="2" charset="2"/>
              <a:buChar char="§"/>
            </a:pPr>
            <a:r>
              <a:rPr lang="en-US" dirty="0"/>
              <a:t>Maximize RRC bedspace availability</a:t>
            </a:r>
          </a:p>
          <a:p>
            <a:pPr lvl="1">
              <a:buFont typeface="Wingdings" panose="05000000000000000000" pitchFamily="2" charset="2"/>
              <a:buChar char="§"/>
            </a:pPr>
            <a:r>
              <a:rPr lang="en-US" dirty="0"/>
              <a:t>Least amount of risk to public safety/minimum jeopardy</a:t>
            </a:r>
          </a:p>
        </p:txBody>
      </p:sp>
    </p:spTree>
    <p:extLst>
      <p:ext uri="{BB962C8B-B14F-4D97-AF65-F5344CB8AC3E}">
        <p14:creationId xmlns:p14="http://schemas.microsoft.com/office/powerpoint/2010/main" val="319724472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77228C8-3396-4858-9532-2DE9C854A35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mj-lt"/>
                <a:ea typeface="+mj-ea"/>
                <a:cs typeface="+mj-cs"/>
              </a:rPr>
              <a:t>Things That Delay or Prevent Placement</a:t>
            </a:r>
          </a:p>
        </p:txBody>
      </p:sp>
      <p:graphicFrame>
        <p:nvGraphicFramePr>
          <p:cNvPr id="5" name="Content Placeholder 2">
            <a:extLst>
              <a:ext uri="{FF2B5EF4-FFF2-40B4-BE49-F238E27FC236}">
                <a16:creationId xmlns:a16="http://schemas.microsoft.com/office/drawing/2014/main" id="{5E4BCD69-2796-A0DC-D044-7A4E8CD3CBF1}"/>
              </a:ext>
            </a:extLst>
          </p:cNvPr>
          <p:cNvGraphicFramePr>
            <a:graphicFrameLocks noGrp="1"/>
          </p:cNvGraphicFramePr>
          <p:nvPr>
            <p:ph idx="1"/>
            <p:extLst>
              <p:ext uri="{D42A27DB-BD31-4B8C-83A1-F6EECF244321}">
                <p14:modId xmlns:p14="http://schemas.microsoft.com/office/powerpoint/2010/main" val="216687674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378162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77228C8-3396-4858-9532-2DE9C854A35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mj-lt"/>
                <a:ea typeface="+mj-ea"/>
                <a:cs typeface="+mj-cs"/>
              </a:rPr>
              <a:t>Things That Delay or Prevent Placement</a:t>
            </a:r>
          </a:p>
        </p:txBody>
      </p:sp>
      <p:graphicFrame>
        <p:nvGraphicFramePr>
          <p:cNvPr id="5" name="Content Placeholder 2">
            <a:extLst>
              <a:ext uri="{FF2B5EF4-FFF2-40B4-BE49-F238E27FC236}">
                <a16:creationId xmlns:a16="http://schemas.microsoft.com/office/drawing/2014/main" id="{5E4BCD69-2796-A0DC-D044-7A4E8CD3CBF1}"/>
              </a:ext>
            </a:extLst>
          </p:cNvPr>
          <p:cNvGraphicFramePr>
            <a:graphicFrameLocks noGrp="1"/>
          </p:cNvGraphicFramePr>
          <p:nvPr>
            <p:ph idx="1"/>
          </p:nvPr>
        </p:nvGraphicFramePr>
        <p:xfrm>
          <a:off x="4611753" y="75152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08022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77228C8-3396-4858-9532-2DE9C854A35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800" b="1" dirty="0">
                <a:solidFill>
                  <a:schemeClr val="bg1"/>
                </a:solidFill>
              </a:rPr>
              <a:t>A Flawless Referral Process</a:t>
            </a:r>
            <a:endParaRPr lang="en-US" sz="2600" b="1" kern="1200" dirty="0">
              <a:solidFill>
                <a:schemeClr val="bg1"/>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5E4BCD69-2796-A0DC-D044-7A4E8CD3CBF1}"/>
              </a:ext>
            </a:extLst>
          </p:cNvPr>
          <p:cNvGraphicFramePr>
            <a:graphicFrameLocks noGrp="1"/>
          </p:cNvGraphicFramePr>
          <p:nvPr>
            <p:ph idx="1"/>
          </p:nvPr>
        </p:nvGraphicFramePr>
        <p:xfrm>
          <a:off x="4611753" y="75152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677350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A1C946B-1AFB-3E42-0365-75E81BA17A5D}"/>
              </a:ext>
            </a:extLst>
          </p:cNvPr>
          <p:cNvGraphicFramePr/>
          <p:nvPr>
            <p:extLst>
              <p:ext uri="{D42A27DB-BD31-4B8C-83A1-F6EECF244321}">
                <p14:modId xmlns:p14="http://schemas.microsoft.com/office/powerpoint/2010/main" val="2899077205"/>
              </p:ext>
            </p:extLst>
          </p:nvPr>
        </p:nvGraphicFramePr>
        <p:xfrm>
          <a:off x="231964" y="-69448"/>
          <a:ext cx="6585998" cy="722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4AB38E24-9377-55D1-BF8A-C6F2866B15D8}"/>
              </a:ext>
            </a:extLst>
          </p:cNvPr>
          <p:cNvGraphicFramePr/>
          <p:nvPr>
            <p:extLst>
              <p:ext uri="{D42A27DB-BD31-4B8C-83A1-F6EECF244321}">
                <p14:modId xmlns:p14="http://schemas.microsoft.com/office/powerpoint/2010/main" val="3630949599"/>
              </p:ext>
            </p:extLst>
          </p:nvPr>
        </p:nvGraphicFramePr>
        <p:xfrm>
          <a:off x="6817962" y="134093"/>
          <a:ext cx="4999790" cy="24112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7D1BCB1D-E8E1-D6CD-811E-7335AEB7F82F}"/>
              </a:ext>
            </a:extLst>
          </p:cNvPr>
          <p:cNvGraphicFramePr/>
          <p:nvPr>
            <p:extLst>
              <p:ext uri="{D42A27DB-BD31-4B8C-83A1-F6EECF244321}">
                <p14:modId xmlns:p14="http://schemas.microsoft.com/office/powerpoint/2010/main" val="1819400696"/>
              </p:ext>
            </p:extLst>
          </p:nvPr>
        </p:nvGraphicFramePr>
        <p:xfrm>
          <a:off x="7230296" y="2391030"/>
          <a:ext cx="3958590" cy="23926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 9">
            <a:extLst>
              <a:ext uri="{FF2B5EF4-FFF2-40B4-BE49-F238E27FC236}">
                <a16:creationId xmlns:a16="http://schemas.microsoft.com/office/drawing/2014/main" id="{E5694C66-1A0F-85E4-6FCA-FE6F189DC479}"/>
              </a:ext>
            </a:extLst>
          </p:cNvPr>
          <p:cNvGraphicFramePr/>
          <p:nvPr>
            <p:extLst>
              <p:ext uri="{D42A27DB-BD31-4B8C-83A1-F6EECF244321}">
                <p14:modId xmlns:p14="http://schemas.microsoft.com/office/powerpoint/2010/main" val="484295441"/>
              </p:ext>
            </p:extLst>
          </p:nvPr>
        </p:nvGraphicFramePr>
        <p:xfrm>
          <a:off x="6675678" y="4536805"/>
          <a:ext cx="5142074" cy="241124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07236538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77228C8-3396-4858-9532-2DE9C854A35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mj-lt"/>
                <a:ea typeface="+mj-ea"/>
                <a:cs typeface="+mj-cs"/>
              </a:rPr>
              <a:t>Reminders</a:t>
            </a:r>
          </a:p>
        </p:txBody>
      </p:sp>
      <p:sp>
        <p:nvSpPr>
          <p:cNvPr id="4" name="Content Placeholder 3">
            <a:extLst>
              <a:ext uri="{FF2B5EF4-FFF2-40B4-BE49-F238E27FC236}">
                <a16:creationId xmlns:a16="http://schemas.microsoft.com/office/drawing/2014/main" id="{B8206CC9-0B38-D54D-B16F-BB23087705F8}"/>
              </a:ext>
            </a:extLst>
          </p:cNvPr>
          <p:cNvSpPr>
            <a:spLocks noGrp="1"/>
          </p:cNvSpPr>
          <p:nvPr>
            <p:ph idx="1"/>
          </p:nvPr>
        </p:nvSpPr>
        <p:spPr>
          <a:xfrm>
            <a:off x="3531870" y="217170"/>
            <a:ext cx="8458200" cy="5959793"/>
          </a:xfrm>
        </p:spPr>
        <p:txBody>
          <a:bodyPr>
            <a:normAutofit fontScale="85000" lnSpcReduction="10000"/>
          </a:bodyPr>
          <a:lstStyle/>
          <a:p>
            <a:pPr marL="114300" indent="-114300">
              <a:lnSpc>
                <a:spcPct val="115000"/>
              </a:lnSpc>
              <a:spcBef>
                <a:spcPts val="0"/>
              </a:spcBef>
              <a:defRPr/>
            </a:pPr>
            <a:r>
              <a:rPr kumimoji="0" lang="en-US" sz="19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Time Frames for </a:t>
            </a:r>
            <a:r>
              <a:rPr kumimoji="0" lang="en-US" sz="1900" b="0"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reviews</a:t>
            </a:r>
            <a:r>
              <a:rPr kumimoji="0" lang="en-US" sz="19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 17 to 19 months in advance of inmate’s max conditional/release date.</a:t>
            </a:r>
          </a:p>
          <a:p>
            <a:pPr marL="114300" marR="0" lvl="0" indent="-114300" defTabSz="914400" rtl="0" eaLnBrk="1" fontAlgn="auto" latinLnBrk="0" hangingPunct="1">
              <a:lnSpc>
                <a:spcPct val="115000"/>
              </a:lnSpc>
              <a:spcBef>
                <a:spcPts val="0"/>
              </a:spcBef>
              <a:spcAft>
                <a:spcPts val="0"/>
              </a:spcAft>
              <a:buClrTx/>
              <a:buSzTx/>
              <a:tabLst/>
              <a:defRPr/>
            </a:pPr>
            <a:r>
              <a:rPr kumimoji="0" lang="en-US" sz="19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Time Frames for </a:t>
            </a:r>
            <a:r>
              <a:rPr kumimoji="0" lang="en-US" sz="1900" b="0"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referrals</a:t>
            </a:r>
            <a:r>
              <a:rPr kumimoji="0" lang="en-US" sz="19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with FTCs - 12 months in advance of the inmate’s Community Placement  </a:t>
            </a:r>
          </a:p>
          <a:p>
            <a:pPr marL="0" marR="0" lvl="0" indent="0" defTabSz="914400" rtl="0" eaLnBrk="1" fontAlgn="auto" latinLnBrk="0" hangingPunct="1">
              <a:lnSpc>
                <a:spcPct val="115000"/>
              </a:lnSpc>
              <a:spcBef>
                <a:spcPts val="0"/>
              </a:spcBef>
              <a:spcAft>
                <a:spcPts val="0"/>
              </a:spcAft>
              <a:buClrTx/>
              <a:buSzTx/>
              <a:buNone/>
              <a:tabLst/>
              <a:defRPr/>
            </a:pPr>
            <a:r>
              <a:rPr lang="en-US" sz="19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r>
              <a:rPr kumimoji="0" lang="en-US" sz="19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Date or at least 60 days prior to the projected RRC/HC placement date, whichever is greater.</a:t>
            </a:r>
          </a:p>
          <a:p>
            <a:pPr marL="114300" marR="0" lvl="0" indent="-114300" defTabSz="914400" rtl="0" eaLnBrk="1" fontAlgn="auto" latinLnBrk="0" hangingPunct="1">
              <a:lnSpc>
                <a:spcPct val="115000"/>
              </a:lnSpc>
              <a:spcBef>
                <a:spcPts val="0"/>
              </a:spcBef>
              <a:spcAft>
                <a:spcPts val="0"/>
              </a:spcAft>
              <a:buClrTx/>
              <a:buSzTx/>
              <a:tabLst/>
              <a:defRPr/>
            </a:pPr>
            <a:r>
              <a:rPr lang="en-US" sz="19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All r</a:t>
            </a:r>
            <a:r>
              <a:rPr kumimoji="0" lang="en-US" sz="19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eferrals should document Second Chance Act (SCA) review on the BP-210.</a:t>
            </a:r>
          </a:p>
          <a:p>
            <a:pPr marL="114300" marR="0" lvl="0" indent="-114300" defTabSz="914400" rtl="0" eaLnBrk="1" fontAlgn="auto" latinLnBrk="0" hangingPunct="1">
              <a:lnSpc>
                <a:spcPct val="115000"/>
              </a:lnSpc>
              <a:spcBef>
                <a:spcPts val="0"/>
              </a:spcBef>
              <a:spcAft>
                <a:spcPts val="0"/>
              </a:spcAft>
              <a:buClrTx/>
              <a:buSzTx/>
              <a:tabLst/>
              <a:defRPr/>
            </a:pPr>
            <a:r>
              <a:rPr lang="en-US" sz="19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All  r</a:t>
            </a:r>
            <a:r>
              <a:rPr kumimoji="0" lang="en-US" sz="19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eferrals should document Home Confinement review and if inmate is appropriate or not.</a:t>
            </a:r>
          </a:p>
          <a:p>
            <a:pPr marL="114300" marR="0" lvl="0" indent="-114300" defTabSz="914400" rtl="0" eaLnBrk="1" fontAlgn="auto" latinLnBrk="0" hangingPunct="1">
              <a:lnSpc>
                <a:spcPct val="115000"/>
              </a:lnSpc>
              <a:spcBef>
                <a:spcPts val="0"/>
              </a:spcBef>
              <a:spcAft>
                <a:spcPts val="800"/>
              </a:spcAft>
              <a:buClrTx/>
              <a:buSzTx/>
              <a:tabLst/>
              <a:defRPr/>
            </a:pPr>
            <a:r>
              <a:rPr kumimoji="0" lang="en-US" sz="19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Inmates can Refuse/Decline RRC placement. </a:t>
            </a:r>
          </a:p>
          <a:p>
            <a:pPr marL="0" marR="0" lvl="0" indent="0" defTabSz="914400" rtl="0" eaLnBrk="1" fontAlgn="auto" latinLnBrk="0" hangingPunct="1">
              <a:lnSpc>
                <a:spcPct val="115000"/>
              </a:lnSpc>
              <a:spcBef>
                <a:spcPts val="0"/>
              </a:spcBef>
              <a:spcAft>
                <a:spcPts val="800"/>
              </a:spcAft>
              <a:buClrTx/>
              <a:buSzTx/>
              <a:buNone/>
              <a:tabLst/>
              <a:defRPr/>
            </a:pPr>
            <a:endParaRPr kumimoji="0" lang="en-US"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114300" marR="0" lvl="0" indent="-114300" defTabSz="914400" rtl="0" eaLnBrk="1" fontAlgn="auto" latinLnBrk="0" hangingPunct="1">
              <a:lnSpc>
                <a:spcPct val="115000"/>
              </a:lnSpc>
              <a:spcBef>
                <a:spcPts val="0"/>
              </a:spcBef>
              <a:spcAft>
                <a:spcPts val="800"/>
              </a:spcAft>
              <a:buClrTx/>
              <a:buSzTx/>
              <a:tabLst/>
              <a:defRPr/>
            </a:pPr>
            <a:endParaRPr kumimoji="0" lang="en-US"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None/>
              <a:tabLst/>
              <a:defRPr/>
            </a:pPr>
            <a:r>
              <a:rPr lang="en-US" sz="1800" b="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Second Chance Act/FTC Placement Refusal vs Declining</a:t>
            </a:r>
          </a:p>
          <a:p>
            <a:pPr marL="0" marR="0" lvl="0" indent="0" algn="ctr" defTabSz="914400" rtl="0" eaLnBrk="1" fontAlgn="auto" latinLnBrk="0" hangingPunct="1">
              <a:lnSpc>
                <a:spcPct val="115000"/>
              </a:lnSpc>
              <a:spcBef>
                <a:spcPts val="0"/>
              </a:spcBef>
              <a:spcAft>
                <a:spcPts val="800"/>
              </a:spcAft>
              <a:buClrTx/>
              <a:buSzTx/>
              <a:buNone/>
              <a:tabLst/>
              <a:defRPr/>
            </a:pPr>
            <a:r>
              <a:rPr lang="en-US" sz="1800" b="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REFUSALS. </a:t>
            </a:r>
            <a:r>
              <a:rPr lang="en-US" sz="18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When an eligible inmate refuses CCC placement, staff shall investigate the inmate’s reasons. Staff may honor an inmate’s refusal of CCC placement. When an inmate refuses placement, a memorandum, signed by the Associate Warden (Programs) and the inmate, shall be placed in the Inmate Central File. The memorandum should document the inmate’s rationale for refusal and all unit team’s efforts to encourage participation. (Will affect FSA release date, refusing programs.)</a:t>
            </a:r>
          </a:p>
          <a:p>
            <a:pPr marL="0" marR="0" lvl="0" indent="0" algn="ctr" defTabSz="914400" rtl="0" eaLnBrk="1" fontAlgn="auto" latinLnBrk="0" hangingPunct="1">
              <a:lnSpc>
                <a:spcPct val="115000"/>
              </a:lnSpc>
              <a:spcBef>
                <a:spcPts val="0"/>
              </a:spcBef>
              <a:spcAft>
                <a:spcPts val="800"/>
              </a:spcAft>
              <a:buClrTx/>
              <a:buSzTx/>
              <a:buNone/>
              <a:tabLst/>
              <a:defRPr/>
            </a:pPr>
            <a:endParaRPr lang="en-US" sz="180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None/>
              <a:tabLst/>
              <a:defRPr/>
            </a:pPr>
            <a:r>
              <a:rPr lang="en-US" sz="1800" b="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DECLINING. </a:t>
            </a:r>
            <a:r>
              <a:rPr lang="en-US" sz="18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To be used when an inmate is receiving FTCs, however, they have declined voluntary RRC/HC placement due to detainer and/or unresolved pending charges. (will not affect FSA release date)</a:t>
            </a:r>
          </a:p>
          <a:p>
            <a:pPr marL="0" marR="0" algn="ctr">
              <a:spcAft>
                <a:spcPts val="800"/>
              </a:spcAft>
              <a:buNone/>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0167641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D6EBB0-695C-6F2D-DB25-126519566AB3}"/>
              </a:ext>
            </a:extLst>
          </p:cNvPr>
          <p:cNvSpPr>
            <a:spLocks noGrp="1"/>
          </p:cNvSpPr>
          <p:nvPr>
            <p:ph type="title"/>
          </p:nvPr>
        </p:nvSpPr>
        <p:spPr>
          <a:xfrm>
            <a:off x="803868" y="637762"/>
            <a:ext cx="2543766" cy="5576770"/>
          </a:xfrm>
        </p:spPr>
        <p:txBody>
          <a:bodyPr anchor="t">
            <a:normAutofit/>
          </a:bodyPr>
          <a:lstStyle/>
          <a:p>
            <a:br>
              <a:rPr lang="en-US" sz="3600" dirty="0">
                <a:solidFill>
                  <a:schemeClr val="bg1"/>
                </a:solidFill>
              </a:rPr>
            </a:br>
            <a:br>
              <a:rPr lang="en-US" sz="3600" dirty="0">
                <a:solidFill>
                  <a:schemeClr val="bg1"/>
                </a:solidFill>
              </a:rPr>
            </a:br>
            <a:br>
              <a:rPr lang="en-US" sz="3600" dirty="0">
                <a:solidFill>
                  <a:schemeClr val="bg1"/>
                </a:solidFill>
              </a:rPr>
            </a:br>
            <a:br>
              <a:rPr lang="en-US" sz="3600" dirty="0">
                <a:solidFill>
                  <a:schemeClr val="bg1"/>
                </a:solidFill>
              </a:rPr>
            </a:br>
            <a:r>
              <a:rPr lang="en-US" sz="3600" dirty="0">
                <a:solidFill>
                  <a:schemeClr val="bg1"/>
                </a:solidFill>
              </a:rPr>
              <a:t>Statutory Authority</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0255A8-F5A8-359B-7953-F65D00670814}"/>
              </a:ext>
            </a:extLst>
          </p:cNvPr>
          <p:cNvSpPr>
            <a:spLocks noGrp="1"/>
          </p:cNvSpPr>
          <p:nvPr>
            <p:ph idx="1"/>
          </p:nvPr>
        </p:nvSpPr>
        <p:spPr>
          <a:xfrm>
            <a:off x="4240404" y="850052"/>
            <a:ext cx="6804951" cy="5326911"/>
          </a:xfrm>
        </p:spPr>
        <p:txBody>
          <a:bodyPr>
            <a:normAutofit fontScale="92500" lnSpcReduction="10000"/>
          </a:bodyPr>
          <a:lstStyle/>
          <a:p>
            <a:pPr marL="0" indent="0">
              <a:buNone/>
            </a:pPr>
            <a:r>
              <a:rPr lang="en-US" sz="2200" b="1" dirty="0"/>
              <a:t>18 U.S.C. § 3621(b) </a:t>
            </a:r>
            <a:r>
              <a:rPr lang="en-US" sz="2200" dirty="0"/>
              <a:t>- Second Chance Act (SCA) of 2007 </a:t>
            </a:r>
          </a:p>
          <a:p>
            <a:pPr marL="457200" lvl="1" indent="0">
              <a:buNone/>
            </a:pPr>
            <a:r>
              <a:rPr lang="en-US" sz="2200" dirty="0"/>
              <a:t>Individually assessed for placement based on needs; SCA RRC placement of 12 months or less</a:t>
            </a:r>
          </a:p>
          <a:p>
            <a:pPr marL="0" indent="0">
              <a:buNone/>
            </a:pPr>
            <a:endParaRPr lang="en-US" sz="2200" dirty="0"/>
          </a:p>
          <a:p>
            <a:pPr marL="0" indent="0">
              <a:buNone/>
            </a:pPr>
            <a:r>
              <a:rPr lang="en-US" sz="2200" b="1" dirty="0"/>
              <a:t>18 U.S.C. § 3624(c)  </a:t>
            </a:r>
            <a:r>
              <a:rPr lang="en-US" sz="2200" dirty="0"/>
              <a:t>- Home Confinement (HC)</a:t>
            </a:r>
          </a:p>
          <a:p>
            <a:pPr marL="457200" lvl="1" indent="0">
              <a:buNone/>
            </a:pPr>
            <a:r>
              <a:rPr lang="en-US" sz="2200" dirty="0"/>
              <a:t>Restricts the Bureau in placing inmates on home confinement to the last six months or 10% of the sentence, which ever is less; Home Detention Eligibility Date (HDED)</a:t>
            </a:r>
          </a:p>
          <a:p>
            <a:pPr marL="457200" lvl="1" indent="0">
              <a:buNone/>
            </a:pPr>
            <a:endParaRPr lang="en-US" sz="2200" dirty="0"/>
          </a:p>
          <a:p>
            <a:pPr marL="0" indent="0">
              <a:buNone/>
            </a:pPr>
            <a:r>
              <a:rPr lang="en-US" sz="2200" b="1" i="0" dirty="0">
                <a:effectLst/>
              </a:rPr>
              <a:t>18 U.S.C. § 3632(d)(4) </a:t>
            </a:r>
            <a:r>
              <a:rPr lang="en-US" sz="2200" b="0" i="0" dirty="0">
                <a:effectLst/>
              </a:rPr>
              <a:t>- </a:t>
            </a:r>
            <a:r>
              <a:rPr lang="en-US" sz="2200" dirty="0"/>
              <a:t>First Step Act (FSA) of 2018 </a:t>
            </a:r>
          </a:p>
          <a:p>
            <a:pPr marL="457200" lvl="1" indent="0">
              <a:buNone/>
            </a:pPr>
            <a:r>
              <a:rPr lang="en-US" sz="2200" b="0" i="0" dirty="0">
                <a:solidFill>
                  <a:srgbClr val="1B2837"/>
                </a:solidFill>
                <a:effectLst/>
              </a:rPr>
              <a:t>May earn FTCs towards prerelease custody (e. </a:t>
            </a:r>
            <a:r>
              <a:rPr lang="en-US" sz="2200" dirty="0">
                <a:solidFill>
                  <a:srgbClr val="1B2837"/>
                </a:solidFill>
              </a:rPr>
              <a:t>g.</a:t>
            </a:r>
            <a:r>
              <a:rPr lang="en-US" sz="2200" b="0" i="0" dirty="0">
                <a:solidFill>
                  <a:srgbClr val="1B2837"/>
                </a:solidFill>
                <a:effectLst/>
              </a:rPr>
              <a:t> RRC/HC) or towards early release to SRT if eligible </a:t>
            </a:r>
          </a:p>
          <a:p>
            <a:pPr marL="457200" lvl="1" indent="0">
              <a:buNone/>
            </a:pPr>
            <a:endParaRPr lang="en-US" sz="2200" strike="sngStrike" dirty="0">
              <a:solidFill>
                <a:srgbClr val="1B2837"/>
              </a:solidFill>
            </a:endParaRPr>
          </a:p>
          <a:p>
            <a:pPr marL="0" indent="0">
              <a:buNone/>
            </a:pPr>
            <a:r>
              <a:rPr kumimoji="0" lang="en-US" sz="2200" b="1" i="0" u="none" strike="noStrike" kern="1200" cap="none" spc="0" normalizeH="0" baseline="0" noProof="0" dirty="0">
                <a:ln>
                  <a:noFill/>
                </a:ln>
                <a:solidFill>
                  <a:prstClr val="black"/>
                </a:solidFill>
                <a:effectLst/>
                <a:uLnTx/>
                <a:uFillTx/>
                <a:latin typeface="Aptos" panose="02110004020202020204"/>
                <a:ea typeface="+mn-ea"/>
                <a:cs typeface="+mn-cs"/>
              </a:rPr>
              <a:t>18 U.S.C. § 3624(g) </a:t>
            </a:r>
            <a:r>
              <a:rPr kumimoji="0" lang="en-US" sz="220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2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200" i="0" u="none" strike="noStrike" kern="1200" cap="none" spc="0" normalizeH="0" baseline="0" noProof="0" dirty="0">
                <a:ln>
                  <a:noFill/>
                </a:ln>
                <a:solidFill>
                  <a:prstClr val="black"/>
                </a:solidFill>
                <a:effectLst/>
                <a:uLnTx/>
                <a:uFillTx/>
                <a:latin typeface="Aptos" panose="02110004020202020204"/>
                <a:ea typeface="+mn-ea"/>
                <a:cs typeface="+mn-cs"/>
              </a:rPr>
              <a:t>FSA Home Confinement</a:t>
            </a:r>
          </a:p>
          <a:p>
            <a:pPr marL="0" indent="0">
              <a:spcBef>
                <a:spcPts val="0"/>
              </a:spcBef>
              <a:buNone/>
            </a:pPr>
            <a:r>
              <a:rPr lang="en-US" sz="2200" dirty="0">
                <a:solidFill>
                  <a:prstClr val="black"/>
                </a:solidFill>
                <a:latin typeface="Aptos" panose="02110004020202020204"/>
              </a:rPr>
              <a:t>         No restriction on number of FTCs applied towards </a:t>
            </a:r>
          </a:p>
          <a:p>
            <a:pPr marL="0" indent="0">
              <a:spcBef>
                <a:spcPts val="0"/>
              </a:spcBef>
              <a:buNone/>
            </a:pPr>
            <a:r>
              <a:rPr lang="en-US" sz="2200" dirty="0">
                <a:solidFill>
                  <a:prstClr val="black"/>
                </a:solidFill>
                <a:latin typeface="Aptos" panose="02110004020202020204"/>
              </a:rPr>
              <a:t>         home confinement</a:t>
            </a:r>
            <a:endParaRPr lang="en-US" sz="2600" strike="sngStrike" dirty="0"/>
          </a:p>
        </p:txBody>
      </p:sp>
    </p:spTree>
    <p:extLst>
      <p:ext uri="{BB962C8B-B14F-4D97-AF65-F5344CB8AC3E}">
        <p14:creationId xmlns:p14="http://schemas.microsoft.com/office/powerpoint/2010/main" val="180624604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89264-C0FF-4DC4-A4A6-A01EF0E70685}"/>
              </a:ext>
            </a:extLst>
          </p:cNvPr>
          <p:cNvSpPr>
            <a:spLocks noGrp="1"/>
          </p:cNvSpPr>
          <p:nvPr>
            <p:ph type="title"/>
          </p:nvPr>
        </p:nvSpPr>
        <p:spPr>
          <a:xfrm>
            <a:off x="1156851" y="637762"/>
            <a:ext cx="9888496" cy="900131"/>
          </a:xfrm>
        </p:spPr>
        <p:txBody>
          <a:bodyPr anchor="t">
            <a:normAutofit/>
          </a:bodyPr>
          <a:lstStyle/>
          <a:p>
            <a:r>
              <a:rPr lang="en-US" sz="2800" dirty="0">
                <a:solidFill>
                  <a:schemeClr val="bg1"/>
                </a:solidFill>
              </a:rPr>
              <a:t>Director’s Memorandum:  Guidance</a:t>
            </a:r>
            <a:br>
              <a:rPr lang="en-US" sz="2800" dirty="0">
                <a:solidFill>
                  <a:schemeClr val="bg1"/>
                </a:solidFill>
              </a:rPr>
            </a:br>
            <a:r>
              <a:rPr lang="en-US" sz="2800" dirty="0">
                <a:solidFill>
                  <a:schemeClr val="bg1"/>
                </a:solidFill>
              </a:rPr>
              <a:t>     Conditional Planning Dates – FTC Worksheet</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6C80E2-0D19-9168-70F3-D97E6F347D88}"/>
              </a:ext>
            </a:extLst>
          </p:cNvPr>
          <p:cNvSpPr>
            <a:spLocks noGrp="1"/>
          </p:cNvSpPr>
          <p:nvPr>
            <p:ph idx="1"/>
          </p:nvPr>
        </p:nvSpPr>
        <p:spPr>
          <a:xfrm>
            <a:off x="42389" y="1732753"/>
            <a:ext cx="12149601" cy="5426048"/>
          </a:xfrm>
        </p:spPr>
        <p:txBody>
          <a:bodyPr>
            <a:noAutofit/>
          </a:bodyPr>
          <a:lstStyle/>
          <a:p>
            <a:pPr algn="l"/>
            <a:endParaRPr lang="en-US" sz="1800" b="0" i="0" u="none" strike="noStrike" baseline="0" dirty="0">
              <a:solidFill>
                <a:srgbClr val="000000"/>
              </a:solidFill>
              <a:latin typeface="Arial" panose="020B0604020202020204" pitchFamily="34" charset="0"/>
            </a:endParaRPr>
          </a:p>
          <a:p>
            <a:pPr marL="0" indent="0">
              <a:buNone/>
            </a:pPr>
            <a:r>
              <a:rPr lang="en-US" sz="1800" b="1" i="0" u="none" strike="noStrike" baseline="0" dirty="0">
                <a:solidFill>
                  <a:srgbClr val="000000"/>
                </a:solidFill>
                <a:latin typeface="Arial" panose="020B0604020202020204" pitchFamily="34" charset="0"/>
              </a:rPr>
              <a:t>Projected Release Date: </a:t>
            </a:r>
            <a:r>
              <a:rPr lang="en-US" sz="1800" b="0" i="0" u="none" strike="noStrike" baseline="0" dirty="0">
                <a:solidFill>
                  <a:srgbClr val="000000"/>
                </a:solidFill>
                <a:latin typeface="Arial" panose="020B0604020202020204" pitchFamily="34" charset="0"/>
              </a:rPr>
              <a:t>The projected release date is the original release date without FTCs. </a:t>
            </a:r>
          </a:p>
          <a:p>
            <a:pPr marL="0" indent="0">
              <a:buNone/>
            </a:pPr>
            <a:r>
              <a:rPr lang="en-US" sz="1800" b="1" i="0" u="none" strike="noStrike" baseline="0" dirty="0">
                <a:solidFill>
                  <a:srgbClr val="000000"/>
                </a:solidFill>
                <a:latin typeface="Arial" panose="020B0604020202020204" pitchFamily="34" charset="0"/>
              </a:rPr>
              <a:t>Projected Release Method: </a:t>
            </a:r>
            <a:r>
              <a:rPr lang="en-US" sz="1800" b="0" i="0" u="none" strike="noStrike" baseline="0" dirty="0">
                <a:solidFill>
                  <a:srgbClr val="000000"/>
                </a:solidFill>
                <a:latin typeface="Arial" panose="020B0604020202020204" pitchFamily="34" charset="0"/>
              </a:rPr>
              <a:t>The projected release method is the original release method without FTCs. </a:t>
            </a:r>
          </a:p>
          <a:p>
            <a:pPr marL="0" indent="0">
              <a:buNone/>
            </a:pPr>
            <a:r>
              <a:rPr lang="en-US" sz="1800" b="1" i="0" u="none" strike="noStrike" baseline="0" dirty="0">
                <a:solidFill>
                  <a:srgbClr val="000000"/>
                </a:solidFill>
                <a:latin typeface="Arial" panose="020B0604020202020204" pitchFamily="34" charset="0"/>
              </a:rPr>
              <a:t>FSA Projected Release Date: </a:t>
            </a:r>
            <a:r>
              <a:rPr lang="en-US" sz="1800" b="0" i="0" u="none" strike="noStrike" baseline="0" dirty="0">
                <a:solidFill>
                  <a:srgbClr val="000000"/>
                </a:solidFill>
                <a:latin typeface="Arial" panose="020B0604020202020204" pitchFamily="34" charset="0"/>
              </a:rPr>
              <a:t>The amount of FTCs earned to date towards release since the last auto-calculation. Once the inmate reaches 365 FTCs this date will not change. </a:t>
            </a:r>
          </a:p>
          <a:p>
            <a:pPr marL="0" indent="0">
              <a:buNone/>
            </a:pPr>
            <a:r>
              <a:rPr lang="en-US" sz="1800" b="1" i="0" u="none" strike="noStrike" baseline="0" dirty="0">
                <a:solidFill>
                  <a:srgbClr val="000000"/>
                </a:solidFill>
                <a:latin typeface="Arial" panose="020B0604020202020204" pitchFamily="34" charset="0"/>
              </a:rPr>
              <a:t>FSA Projected Release Method: </a:t>
            </a:r>
            <a:r>
              <a:rPr lang="en-US" sz="1800" b="0" i="0" u="none" strike="noStrike" baseline="0" dirty="0">
                <a:solidFill>
                  <a:srgbClr val="000000"/>
                </a:solidFill>
                <a:latin typeface="Arial" panose="020B0604020202020204" pitchFamily="34" charset="0"/>
              </a:rPr>
              <a:t>This is the release method once FTCs have been applied e.g. FSA REL, FSRDAP REL, FSRDAP COND. </a:t>
            </a:r>
          </a:p>
          <a:p>
            <a:pPr marL="0" indent="0">
              <a:buNone/>
            </a:pPr>
            <a:r>
              <a:rPr lang="en-US" sz="1800" b="1" i="0" u="none" strike="noStrike" baseline="0" dirty="0">
                <a:solidFill>
                  <a:srgbClr val="000000"/>
                </a:solidFill>
                <a:latin typeface="Arial" panose="020B0604020202020204" pitchFamily="34" charset="0"/>
              </a:rPr>
              <a:t>Date 3621E CRP Date: </a:t>
            </a:r>
            <a:r>
              <a:rPr lang="en-US" sz="1800" b="0" i="0" u="none" strike="noStrike" baseline="0" dirty="0">
                <a:solidFill>
                  <a:srgbClr val="000000"/>
                </a:solidFill>
                <a:latin typeface="Arial" panose="020B0604020202020204" pitchFamily="34" charset="0"/>
              </a:rPr>
              <a:t>This complete residential program date is for inmates participating in RDAP ONLY. It is the date the individual is projected to complete the institution RDAP. For Non-RDAP inmates, this line will not appear on the worksheet. </a:t>
            </a:r>
          </a:p>
          <a:p>
            <a:pPr marL="0" indent="0">
              <a:buNone/>
            </a:pPr>
            <a:r>
              <a:rPr lang="en-US" sz="1800" b="1" i="0" u="none" strike="noStrike" baseline="0" dirty="0">
                <a:solidFill>
                  <a:srgbClr val="000000"/>
                </a:solidFill>
                <a:latin typeface="Arial" panose="020B0604020202020204" pitchFamily="34" charset="0"/>
              </a:rPr>
              <a:t>FSA Conditional Release Date: </a:t>
            </a:r>
            <a:r>
              <a:rPr lang="en-US" sz="1800" b="0" i="0" u="none" strike="noStrike" baseline="0" dirty="0">
                <a:solidFill>
                  <a:srgbClr val="000000"/>
                </a:solidFill>
                <a:latin typeface="Arial" panose="020B0604020202020204" pitchFamily="34" charset="0"/>
              </a:rPr>
              <a:t>This date is the maximum number of FTCs an inmate can earn and apply towards their release. Changes in this date occur due to changes in the inmate’s status including earning rate, opt in status, admission status and disciplinary segregation. Once the inmate reaches the max of 365 FTCs towards early release this date will not change unless the inmate receives a sanction of loss of FTCs. </a:t>
            </a:r>
            <a:r>
              <a:rPr lang="en-US" sz="1800" b="0" i="1" u="none" strike="noStrike" baseline="0" dirty="0">
                <a:solidFill>
                  <a:srgbClr val="000000"/>
                </a:solidFill>
                <a:latin typeface="Arial" panose="020B0604020202020204" pitchFamily="34" charset="0"/>
              </a:rPr>
              <a:t>Note: </a:t>
            </a:r>
            <a:r>
              <a:rPr lang="en-US" sz="1800" b="0" i="0" u="none" strike="noStrike" baseline="0" dirty="0">
                <a:solidFill>
                  <a:srgbClr val="000000"/>
                </a:solidFill>
                <a:latin typeface="Arial" panose="020B0604020202020204" pitchFamily="34" charset="0"/>
              </a:rPr>
              <a:t>The FSA Conditional Release date will equal the FSA Projected Release date once the inmate has earned 365 FTC days towards early release. </a:t>
            </a:r>
          </a:p>
        </p:txBody>
      </p:sp>
    </p:spTree>
    <p:extLst>
      <p:ext uri="{BB962C8B-B14F-4D97-AF65-F5344CB8AC3E}">
        <p14:creationId xmlns:p14="http://schemas.microsoft.com/office/powerpoint/2010/main" val="357890246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89264-C0FF-4DC4-A4A6-A01EF0E70685}"/>
              </a:ext>
            </a:extLst>
          </p:cNvPr>
          <p:cNvSpPr>
            <a:spLocks noGrp="1"/>
          </p:cNvSpPr>
          <p:nvPr>
            <p:ph type="title"/>
          </p:nvPr>
        </p:nvSpPr>
        <p:spPr>
          <a:xfrm>
            <a:off x="1156851" y="637762"/>
            <a:ext cx="9888496" cy="900131"/>
          </a:xfrm>
        </p:spPr>
        <p:txBody>
          <a:bodyPr anchor="t">
            <a:normAutofit/>
          </a:bodyPr>
          <a:lstStyle/>
          <a:p>
            <a:r>
              <a:rPr lang="en-US" sz="2800" dirty="0">
                <a:solidFill>
                  <a:schemeClr val="bg1"/>
                </a:solidFill>
              </a:rPr>
              <a:t>Director’s Memorandum:  Guidance</a:t>
            </a:r>
            <a:br>
              <a:rPr lang="en-US" sz="2800" dirty="0">
                <a:solidFill>
                  <a:schemeClr val="bg1"/>
                </a:solidFill>
              </a:rPr>
            </a:br>
            <a:r>
              <a:rPr lang="en-US" sz="2800" dirty="0">
                <a:solidFill>
                  <a:schemeClr val="bg1"/>
                </a:solidFill>
              </a:rPr>
              <a:t>     Conditional Planning Dates – FTC Worksheet</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6C80E2-0D19-9168-70F3-D97E6F347D88}"/>
              </a:ext>
            </a:extLst>
          </p:cNvPr>
          <p:cNvSpPr>
            <a:spLocks noGrp="1"/>
          </p:cNvSpPr>
          <p:nvPr>
            <p:ph idx="1"/>
          </p:nvPr>
        </p:nvSpPr>
        <p:spPr>
          <a:xfrm>
            <a:off x="42389" y="1684629"/>
            <a:ext cx="12149601" cy="5169358"/>
          </a:xfrm>
        </p:spPr>
        <p:txBody>
          <a:bodyPr>
            <a:noAutofit/>
          </a:bodyPr>
          <a:lstStyle/>
          <a:p>
            <a:pPr algn="l"/>
            <a:endParaRPr lang="en-US" sz="1800" b="0" i="0" u="none" strike="noStrike" baseline="0" dirty="0">
              <a:solidFill>
                <a:srgbClr val="000000"/>
              </a:solidFill>
              <a:latin typeface="Arial" panose="020B0604020202020204" pitchFamily="34" charset="0"/>
            </a:endParaRPr>
          </a:p>
          <a:p>
            <a:pPr marL="0" indent="0">
              <a:buNone/>
            </a:pPr>
            <a:r>
              <a:rPr lang="en-US" sz="1800" b="1" i="0" u="none" strike="noStrike" baseline="0" dirty="0">
                <a:solidFill>
                  <a:srgbClr val="000000"/>
                </a:solidFill>
                <a:latin typeface="Arial" panose="020B0604020202020204" pitchFamily="34" charset="0"/>
              </a:rPr>
              <a:t>SCA Recommended Placement Days: </a:t>
            </a:r>
            <a:r>
              <a:rPr lang="en-US" sz="1800" b="0" i="0" u="none" strike="noStrike" baseline="0" dirty="0">
                <a:solidFill>
                  <a:srgbClr val="000000"/>
                </a:solidFill>
                <a:latin typeface="Arial" panose="020B0604020202020204" pitchFamily="34" charset="0"/>
              </a:rPr>
              <a:t>After reviewing the inmate under the 5 Factors this is the number of SCA placement days recommended by the Unit Team for approval by the CEO. The number of days will be entered into the INSIGHT Application. </a:t>
            </a:r>
          </a:p>
          <a:p>
            <a:pPr marL="0" indent="0">
              <a:buNone/>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b="1" i="0" u="none" strike="noStrike" baseline="0" dirty="0">
                <a:solidFill>
                  <a:srgbClr val="000000"/>
                </a:solidFill>
                <a:latin typeface="Arial" panose="020B0604020202020204" pitchFamily="34" charset="0"/>
              </a:rPr>
              <a:t>SCA Recommended Placement Date: </a:t>
            </a:r>
            <a:r>
              <a:rPr lang="en-US" sz="1800" b="0" i="0" u="none" strike="noStrike" baseline="0" dirty="0">
                <a:solidFill>
                  <a:srgbClr val="000000"/>
                </a:solidFill>
                <a:latin typeface="Arial" panose="020B0604020202020204" pitchFamily="34" charset="0"/>
              </a:rPr>
              <a:t>This date reflects the proposed SCA placement date using the number of proposed SCA days added by the Unit Team. Unit team must ensure individual assessments are conducted using the five-factor criteria from 18 U.S.C § 3621(b). Individuals with pending charges and/or detainers who are not FSA eligible are NOT eligible for pre-release placement. </a:t>
            </a:r>
          </a:p>
          <a:p>
            <a:pPr marL="0" indent="0">
              <a:buNone/>
            </a:pPr>
            <a:endParaRPr lang="en-US" sz="1800" b="0" i="0" u="none" strike="noStrike" baseline="0" dirty="0">
              <a:solidFill>
                <a:srgbClr val="000000"/>
              </a:solidFill>
              <a:latin typeface="Arial" panose="020B0604020202020204" pitchFamily="34" charset="0"/>
            </a:endParaRPr>
          </a:p>
          <a:p>
            <a:pPr marL="0" indent="0">
              <a:buNone/>
            </a:pPr>
            <a:r>
              <a:rPr lang="en-US" sz="1800" b="1" i="0" u="none" strike="noStrike" baseline="0" dirty="0">
                <a:solidFill>
                  <a:srgbClr val="000000"/>
                </a:solidFill>
                <a:latin typeface="Arial" panose="020B0604020202020204" pitchFamily="34" charset="0"/>
              </a:rPr>
              <a:t>SCA Max. Statutory HC Placement Days if appropriate (lesser of 6 months/10%): </a:t>
            </a:r>
            <a:r>
              <a:rPr lang="en-US" sz="1800" b="0" i="0" u="none" strike="noStrike" baseline="0" dirty="0">
                <a:solidFill>
                  <a:srgbClr val="000000"/>
                </a:solidFill>
                <a:latin typeface="Arial" panose="020B0604020202020204" pitchFamily="34" charset="0"/>
              </a:rPr>
              <a:t>The number of days reflects the maximum amount of home confinement days under the SCA. </a:t>
            </a:r>
          </a:p>
        </p:txBody>
      </p:sp>
    </p:spTree>
    <p:extLst>
      <p:ext uri="{BB962C8B-B14F-4D97-AF65-F5344CB8AC3E}">
        <p14:creationId xmlns:p14="http://schemas.microsoft.com/office/powerpoint/2010/main" val="146417088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89264-C0FF-4DC4-A4A6-A01EF0E70685}"/>
              </a:ext>
            </a:extLst>
          </p:cNvPr>
          <p:cNvSpPr>
            <a:spLocks noGrp="1"/>
          </p:cNvSpPr>
          <p:nvPr>
            <p:ph type="title"/>
          </p:nvPr>
        </p:nvSpPr>
        <p:spPr>
          <a:xfrm>
            <a:off x="1156851" y="637762"/>
            <a:ext cx="9888496" cy="900131"/>
          </a:xfrm>
        </p:spPr>
        <p:txBody>
          <a:bodyPr anchor="t">
            <a:normAutofit/>
          </a:bodyPr>
          <a:lstStyle/>
          <a:p>
            <a:r>
              <a:rPr lang="en-US" sz="2800" dirty="0">
                <a:solidFill>
                  <a:schemeClr val="bg1"/>
                </a:solidFill>
              </a:rPr>
              <a:t>Director’s Memorandum:  Guidance</a:t>
            </a:r>
            <a:br>
              <a:rPr lang="en-US" sz="2800" dirty="0">
                <a:solidFill>
                  <a:schemeClr val="bg1"/>
                </a:solidFill>
              </a:rPr>
            </a:br>
            <a:r>
              <a:rPr lang="en-US" sz="2800" dirty="0">
                <a:solidFill>
                  <a:schemeClr val="bg1"/>
                </a:solidFill>
              </a:rPr>
              <a:t>     Conditional Planning Dates – FTC Worksheet</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6C80E2-0D19-9168-70F3-D97E6F347D88}"/>
              </a:ext>
            </a:extLst>
          </p:cNvPr>
          <p:cNvSpPr>
            <a:spLocks noGrp="1"/>
          </p:cNvSpPr>
          <p:nvPr>
            <p:ph idx="1"/>
          </p:nvPr>
        </p:nvSpPr>
        <p:spPr>
          <a:xfrm>
            <a:off x="42389" y="1720723"/>
            <a:ext cx="12149601" cy="5169358"/>
          </a:xfrm>
        </p:spPr>
        <p:txBody>
          <a:bodyPr>
            <a:noAutofit/>
          </a:bodyPr>
          <a:lstStyle/>
          <a:p>
            <a:pPr algn="l"/>
            <a:endParaRPr lang="en-US" sz="1800" b="0" i="0" u="none" strike="noStrike" baseline="0" dirty="0">
              <a:solidFill>
                <a:srgbClr val="000000"/>
              </a:solidFill>
              <a:latin typeface="Arial" panose="020B0604020202020204" pitchFamily="34" charset="0"/>
            </a:endParaRPr>
          </a:p>
          <a:p>
            <a:pPr marL="0" indent="0">
              <a:buNone/>
            </a:pPr>
            <a:r>
              <a:rPr lang="en-US" sz="1800" b="1" i="0" u="none" strike="noStrike" baseline="0" dirty="0">
                <a:solidFill>
                  <a:srgbClr val="000000"/>
                </a:solidFill>
                <a:latin typeface="Arial" panose="020B0604020202020204" pitchFamily="34" charset="0"/>
              </a:rPr>
              <a:t>FSA Conditional Placement Days: </a:t>
            </a:r>
            <a:r>
              <a:rPr lang="en-US" sz="1800" b="0" i="0" u="none" strike="noStrike" baseline="0" dirty="0">
                <a:solidFill>
                  <a:srgbClr val="000000"/>
                </a:solidFill>
                <a:latin typeface="Arial" panose="020B0604020202020204" pitchFamily="34" charset="0"/>
              </a:rPr>
              <a:t>This is the number of days which reflect the maximum amount of FSA Federal Time Credits an FSA eligible individual can earn towards pre-release confinement (RRC or home confinement) given their current PATTERN risk level and earning status. Earned FTC days beyond the 365 plus any assumed FTC days that the inmate would earn until the FSA conditional release date. Changes in this date occur due to changes in the inmate’s status including earning rate, opt in status, admission status and disciplinary segregation. </a:t>
            </a:r>
            <a:r>
              <a:rPr lang="en-US" sz="1800" b="0" i="1" u="none" strike="noStrike" baseline="0" dirty="0">
                <a:solidFill>
                  <a:srgbClr val="000000"/>
                </a:solidFill>
                <a:latin typeface="Arial" panose="020B0604020202020204" pitchFamily="34" charset="0"/>
              </a:rPr>
              <a:t>Note: </a:t>
            </a:r>
            <a:r>
              <a:rPr lang="en-US" sz="1800" b="0" i="0" u="none" strike="noStrike" baseline="0" dirty="0">
                <a:solidFill>
                  <a:srgbClr val="000000"/>
                </a:solidFill>
                <a:latin typeface="Arial" panose="020B0604020202020204" pitchFamily="34" charset="0"/>
              </a:rPr>
              <a:t>For inmates who are eligible to earn but have no supervision to follow, all FTCs are applied to RRC/HC placement. In addition, if this section reflects ‘N/A’ then the inmate will not earn any FTCs towards pre-release placement and the SCA recommended placement days should be used for planning. </a:t>
            </a:r>
          </a:p>
          <a:p>
            <a:pPr marL="0" indent="0">
              <a:buNone/>
            </a:pPr>
            <a:endParaRPr lang="en-US" sz="1800" b="0" i="0" u="none" strike="noStrike" baseline="0" dirty="0">
              <a:solidFill>
                <a:srgbClr val="000000"/>
              </a:solidFill>
              <a:latin typeface="Arial" panose="020B0604020202020204" pitchFamily="34" charset="0"/>
            </a:endParaRPr>
          </a:p>
          <a:p>
            <a:pPr marL="0" indent="0">
              <a:buNone/>
            </a:pPr>
            <a:r>
              <a:rPr lang="en-US" sz="1800" b="1" i="0" u="none" strike="noStrike" baseline="0" dirty="0">
                <a:solidFill>
                  <a:srgbClr val="000000"/>
                </a:solidFill>
                <a:latin typeface="Arial" panose="020B0604020202020204" pitchFamily="34" charset="0"/>
              </a:rPr>
              <a:t>FSA Conditional Placement Date: </a:t>
            </a:r>
            <a:r>
              <a:rPr lang="en-US" sz="1800" b="0" i="0" u="none" strike="noStrike" baseline="0" dirty="0">
                <a:solidFill>
                  <a:srgbClr val="000000"/>
                </a:solidFill>
                <a:latin typeface="Arial" panose="020B0604020202020204" pitchFamily="34" charset="0"/>
              </a:rPr>
              <a:t>This date reflects the maximum amount of FSA Federal Time Credits an FSA eligible individual can earn towards pre-release confinement (Residential Reentry Center/Work Release Center or home confinement) given their current PATTERN risk level. If this date is ‘N/A’ then the inmate will not earn any FTCs towards pre-release placement and the SCA recommended placement date should be used for planning. </a:t>
            </a:r>
            <a:endPar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7889387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89264-C0FF-4DC4-A4A6-A01EF0E70685}"/>
              </a:ext>
            </a:extLst>
          </p:cNvPr>
          <p:cNvSpPr>
            <a:spLocks noGrp="1"/>
          </p:cNvSpPr>
          <p:nvPr>
            <p:ph type="title"/>
          </p:nvPr>
        </p:nvSpPr>
        <p:spPr>
          <a:xfrm>
            <a:off x="1156851" y="637762"/>
            <a:ext cx="9888496" cy="900131"/>
          </a:xfrm>
        </p:spPr>
        <p:txBody>
          <a:bodyPr anchor="t">
            <a:normAutofit/>
          </a:bodyPr>
          <a:lstStyle/>
          <a:p>
            <a:r>
              <a:rPr lang="en-US" sz="2800" dirty="0">
                <a:solidFill>
                  <a:schemeClr val="bg1"/>
                </a:solidFill>
              </a:rPr>
              <a:t>Director’s Memorandum:  Guidance</a:t>
            </a:r>
            <a:br>
              <a:rPr lang="en-US" sz="2800" dirty="0">
                <a:solidFill>
                  <a:schemeClr val="bg1"/>
                </a:solidFill>
              </a:rPr>
            </a:br>
            <a:r>
              <a:rPr lang="en-US" sz="2800" dirty="0">
                <a:solidFill>
                  <a:schemeClr val="bg1"/>
                </a:solidFill>
              </a:rPr>
              <a:t>     Conditional Planning Dates – FTC Worksheet</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6C80E2-0D19-9168-70F3-D97E6F347D88}"/>
              </a:ext>
            </a:extLst>
          </p:cNvPr>
          <p:cNvSpPr>
            <a:spLocks noGrp="1"/>
          </p:cNvSpPr>
          <p:nvPr>
            <p:ph idx="1"/>
          </p:nvPr>
        </p:nvSpPr>
        <p:spPr>
          <a:xfrm>
            <a:off x="42389" y="1720723"/>
            <a:ext cx="12149601" cy="5169358"/>
          </a:xfrm>
        </p:spPr>
        <p:txBody>
          <a:bodyPr>
            <a:noAutofit/>
          </a:bodyPr>
          <a:lstStyle/>
          <a:p>
            <a:pPr marL="0" indent="0">
              <a:buNone/>
            </a:pPr>
            <a:endParaRPr lang="en-US" sz="1800" b="1" i="0" u="none" strike="noStrike" baseline="0" dirty="0">
              <a:solidFill>
                <a:srgbClr val="000000"/>
              </a:solidFill>
              <a:latin typeface="Arial" panose="020B0604020202020204" pitchFamily="34" charset="0"/>
            </a:endParaRPr>
          </a:p>
          <a:p>
            <a:pPr marL="0" indent="0">
              <a:buNone/>
            </a:pPr>
            <a:r>
              <a:rPr lang="en-US" sz="1800" b="1" i="0" u="none" strike="noStrike" baseline="0" dirty="0">
                <a:solidFill>
                  <a:srgbClr val="000000"/>
                </a:solidFill>
                <a:latin typeface="Arial" panose="020B0604020202020204" pitchFamily="34" charset="0"/>
              </a:rPr>
              <a:t>Conditional Transition to Community Date: </a:t>
            </a:r>
            <a:r>
              <a:rPr lang="en-US" sz="1800" b="0" i="0" u="none" strike="noStrike" baseline="0" dirty="0">
                <a:solidFill>
                  <a:srgbClr val="000000"/>
                </a:solidFill>
                <a:latin typeface="Arial" panose="020B0604020202020204" pitchFamily="34" charset="0"/>
              </a:rPr>
              <a:t>This date reflects the earliest date an individual may transition to the community considering both the FSA Conditional Placement Date and the SCA Recommended Placement Days. </a:t>
            </a:r>
          </a:p>
          <a:p>
            <a:pPr marL="0" indent="0">
              <a:buNone/>
            </a:pPr>
            <a:endParaRPr lang="en-US" sz="1800" b="0" i="0" u="none" strike="noStrike" baseline="0" dirty="0">
              <a:solidFill>
                <a:srgbClr val="000000"/>
              </a:solidFill>
              <a:latin typeface="Arial" panose="020B0604020202020204" pitchFamily="34" charset="0"/>
            </a:endParaRPr>
          </a:p>
          <a:p>
            <a:pPr marL="0" indent="0">
              <a:buNone/>
            </a:pPr>
            <a:r>
              <a:rPr lang="en-US" sz="1800" b="1" i="0" u="none" strike="noStrike" baseline="0" dirty="0">
                <a:solidFill>
                  <a:srgbClr val="000000"/>
                </a:solidFill>
                <a:latin typeface="Arial" panose="020B0604020202020204" pitchFamily="34" charset="0"/>
              </a:rPr>
              <a:t>Maximum Statutory Home Confinement Placement Date (if appropriate): </a:t>
            </a:r>
            <a:r>
              <a:rPr lang="en-US" sz="1800" b="0" i="0" u="none" strike="noStrike" baseline="0" dirty="0">
                <a:solidFill>
                  <a:srgbClr val="000000"/>
                </a:solidFill>
                <a:latin typeface="Arial" panose="020B0604020202020204" pitchFamily="34" charset="0"/>
              </a:rPr>
              <a:t>This incorporates the SCA maximum statutory home confinement placement days in addition to FSA Conditional Placement days providing the earliest possible home confinement eligibility date. </a:t>
            </a:r>
          </a:p>
          <a:p>
            <a:pPr marL="0" indent="0">
              <a:buNone/>
            </a:pPr>
            <a:endParaRPr lang="en-US" sz="1800" b="0" i="0" u="none" strike="noStrike" baseline="0" dirty="0">
              <a:solidFill>
                <a:srgbClr val="000000"/>
              </a:solidFill>
              <a:latin typeface="Arial" panose="020B0604020202020204" pitchFamily="34" charset="0"/>
            </a:endParaRPr>
          </a:p>
          <a:p>
            <a:pPr marL="0" indent="0">
              <a:buNone/>
            </a:pPr>
            <a:r>
              <a:rPr lang="en-US" sz="1800" b="1" i="0" u="none" strike="noStrike" baseline="0" dirty="0">
                <a:solidFill>
                  <a:srgbClr val="000000"/>
                </a:solidFill>
                <a:latin typeface="Arial" panose="020B0604020202020204" pitchFamily="34" charset="0"/>
              </a:rPr>
              <a:t>Recommended Home Confinement Placement Date (if appropriate): </a:t>
            </a:r>
            <a:r>
              <a:rPr lang="en-US" sz="1800" b="0" i="0" u="none" strike="noStrike" baseline="0" dirty="0">
                <a:solidFill>
                  <a:srgbClr val="000000"/>
                </a:solidFill>
                <a:latin typeface="Arial" panose="020B0604020202020204" pitchFamily="34" charset="0"/>
              </a:rPr>
              <a:t>This incorporates the recommended SCA home confinement placement days in addition to FSA Conditional Placement days. </a:t>
            </a:r>
          </a:p>
        </p:txBody>
      </p:sp>
    </p:spTree>
    <p:extLst>
      <p:ext uri="{BB962C8B-B14F-4D97-AF65-F5344CB8AC3E}">
        <p14:creationId xmlns:p14="http://schemas.microsoft.com/office/powerpoint/2010/main" val="245199293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F64F24-1725-CDA4-3F83-E26AEDD1F73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EA34DDB-A425-49D2-33BE-024308667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B0191D3-7851-48A6-0FBC-C0098F6FA0D6}"/>
              </a:ext>
            </a:extLst>
          </p:cNvPr>
          <p:cNvSpPr>
            <a:spLocks noGrp="1"/>
          </p:cNvSpPr>
          <p:nvPr>
            <p:ph type="title"/>
          </p:nvPr>
        </p:nvSpPr>
        <p:spPr>
          <a:xfrm>
            <a:off x="1156851" y="637762"/>
            <a:ext cx="9888496" cy="900131"/>
          </a:xfrm>
        </p:spPr>
        <p:txBody>
          <a:bodyPr anchor="t">
            <a:normAutofit/>
          </a:bodyPr>
          <a:lstStyle/>
          <a:p>
            <a:r>
              <a:rPr kumimoji="0" lang="en-US" sz="4000" b="0" i="0" u="none" strike="noStrike" kern="1200" cap="none" spc="0" normalizeH="0" baseline="0" noProof="0" dirty="0">
                <a:ln>
                  <a:noFill/>
                </a:ln>
                <a:solidFill>
                  <a:prstClr val="white"/>
                </a:solidFill>
                <a:effectLst/>
                <a:uLnTx/>
                <a:uFillTx/>
                <a:latin typeface="Aptos Display" panose="02110004020202020204"/>
                <a:ea typeface="+mj-ea"/>
                <a:cs typeface="+mj-cs"/>
              </a:rPr>
              <a:t>Applied in Sequence</a:t>
            </a:r>
            <a:endParaRPr lang="en-US" sz="2800" dirty="0">
              <a:solidFill>
                <a:schemeClr val="bg1"/>
              </a:solidFill>
            </a:endParaRPr>
          </a:p>
        </p:txBody>
      </p:sp>
      <p:sp>
        <p:nvSpPr>
          <p:cNvPr id="10" name="Rectangle 9">
            <a:extLst>
              <a:ext uri="{FF2B5EF4-FFF2-40B4-BE49-F238E27FC236}">
                <a16:creationId xmlns:a16="http://schemas.microsoft.com/office/drawing/2014/main" id="{D303D392-2FF2-2873-93A5-9B5811597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A79B868-D8E0-9A2B-5C0F-F45C59B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Content Placeholder 5">
            <a:extLst>
              <a:ext uri="{FF2B5EF4-FFF2-40B4-BE49-F238E27FC236}">
                <a16:creationId xmlns:a16="http://schemas.microsoft.com/office/drawing/2014/main" id="{5E3675D5-7872-1A5C-E6A7-0CDE2A9FFE6A}"/>
              </a:ext>
            </a:extLst>
          </p:cNvPr>
          <p:cNvSpPr>
            <a:spLocks noGrp="1"/>
          </p:cNvSpPr>
          <p:nvPr>
            <p:ph idx="1"/>
          </p:nvPr>
        </p:nvSpPr>
        <p:spPr>
          <a:xfrm>
            <a:off x="838200" y="2066260"/>
            <a:ext cx="10515600" cy="4351338"/>
          </a:xfrm>
        </p:spPr>
        <p:txBody>
          <a:bodyPr/>
          <a:lstStyle/>
          <a:p>
            <a:pPr marL="0" indent="0">
              <a:buNone/>
            </a:pPr>
            <a:r>
              <a:rPr kumimoji="0" lang="en-US" sz="2800" b="1" i="0" u="none" strike="noStrike" kern="1200" cap="none" spc="0" normalizeH="0" baseline="0" noProof="0" dirty="0">
                <a:ln>
                  <a:noFill/>
                </a:ln>
                <a:effectLst/>
                <a:uLnTx/>
                <a:uFillTx/>
                <a:latin typeface="Aptos" panose="02110004020202020204"/>
                <a:ea typeface="+mn-ea"/>
                <a:cs typeface="+mn-cs"/>
              </a:rPr>
              <a:t>FSA Conditional Placement Date </a:t>
            </a:r>
          </a:p>
          <a:p>
            <a:pPr marL="0" indent="0">
              <a:buNone/>
            </a:pPr>
            <a:r>
              <a:rPr lang="en-US" sz="1800" dirty="0"/>
              <a:t>This date reflects the maximum amount of FSA Federal Time Credits an FSA eligible individual can earn towards pre-release confinement (Residential Reentry Center/Work Release Center or home confinement) given their current PATTERN risk level. </a:t>
            </a:r>
            <a:endParaRPr kumimoji="0" lang="en-US" sz="1800" b="1" i="0" u="none" strike="noStrike" kern="1200" cap="none" spc="0" normalizeH="0" baseline="0" noProof="0" dirty="0">
              <a:ln>
                <a:noFill/>
              </a:ln>
              <a:solidFill>
                <a:srgbClr val="FF0000"/>
              </a:solidFill>
              <a:effectLst/>
              <a:uLnTx/>
              <a:uFillTx/>
              <a:ea typeface="+mn-ea"/>
              <a:cs typeface="+mn-cs"/>
            </a:endParaRPr>
          </a:p>
          <a:p>
            <a:pPr marL="0" indent="0">
              <a:buNone/>
            </a:pPr>
            <a:endParaRPr kumimoji="0" lang="en-US" sz="2800" b="1" i="0" u="none" strike="noStrike" kern="1200" cap="none" spc="0" normalizeH="0" baseline="0" noProof="0" dirty="0">
              <a:ln>
                <a:noFill/>
              </a:ln>
              <a:effectLst/>
              <a:uLnTx/>
              <a:uFillTx/>
              <a:latin typeface="Aptos" panose="02110004020202020204"/>
              <a:ea typeface="+mn-ea"/>
              <a:cs typeface="+mn-cs"/>
            </a:endParaRPr>
          </a:p>
          <a:p>
            <a:pPr marL="0" indent="0">
              <a:buNone/>
            </a:pPr>
            <a:r>
              <a:rPr kumimoji="0" lang="en-US" sz="2800" b="1" i="0" u="none" strike="noStrike" kern="1200" cap="none" spc="0" normalizeH="0" baseline="0" noProof="0" dirty="0">
                <a:ln>
                  <a:noFill/>
                </a:ln>
                <a:effectLst/>
                <a:uLnTx/>
                <a:uFillTx/>
                <a:latin typeface="Aptos" panose="02110004020202020204"/>
                <a:ea typeface="+mn-ea"/>
                <a:cs typeface="+mn-cs"/>
              </a:rPr>
              <a:t>FSA Conditional Release Date </a:t>
            </a:r>
          </a:p>
          <a:p>
            <a:pPr marL="0" indent="0">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This date </a:t>
            </a:r>
            <a:r>
              <a:rPr lang="en-US" sz="1800" dirty="0"/>
              <a:t>reflects the maximum amount of FSA Federal Time Credits an FSA eligible individual can earn towards </a:t>
            </a:r>
            <a:r>
              <a:rPr lang="en-US" sz="1800" dirty="0">
                <a:effectLst/>
                <a:latin typeface="Aptos" panose="020B0004020202020204" pitchFamily="34" charset="0"/>
                <a:ea typeface="Aptos" panose="020B0004020202020204" pitchFamily="34" charset="0"/>
                <a:cs typeface="Times New Roman" panose="02020603050405020304" pitchFamily="18" charset="0"/>
              </a:rPr>
              <a:t>early release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given their current PATTERN risk level. </a:t>
            </a:r>
            <a:endPar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indent="0">
              <a:buNone/>
            </a:pPr>
            <a:endParaRPr lang="en-US" dirty="0"/>
          </a:p>
        </p:txBody>
      </p:sp>
    </p:spTree>
    <p:extLst>
      <p:ext uri="{BB962C8B-B14F-4D97-AF65-F5344CB8AC3E}">
        <p14:creationId xmlns:p14="http://schemas.microsoft.com/office/powerpoint/2010/main" val="128863233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5ef12a1-af58-44c4-b029-712fc0605570}" enabled="0" method="" siteId="{15ef12a1-af58-44c4-b029-712fc0605570}" removed="1"/>
</clbl:labelList>
</file>

<file path=docProps/app.xml><?xml version="1.0" encoding="utf-8"?>
<Properties xmlns="http://schemas.openxmlformats.org/officeDocument/2006/extended-properties" xmlns:vt="http://schemas.openxmlformats.org/officeDocument/2006/docPropsVTypes">
  <Template>Office Theme</Template>
  <TotalTime>6876</TotalTime>
  <Words>3672</Words>
  <Application>Microsoft Office PowerPoint</Application>
  <PresentationFormat>Widescreen</PresentationFormat>
  <Paragraphs>380</Paragraphs>
  <Slides>34</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Aptos</vt:lpstr>
      <vt:lpstr>Aptos Display</vt:lpstr>
      <vt:lpstr>Arial</vt:lpstr>
      <vt:lpstr>Calibri</vt:lpstr>
      <vt:lpstr>Symbol</vt:lpstr>
      <vt:lpstr>Times New Roman</vt:lpstr>
      <vt:lpstr>Wingdings</vt:lpstr>
      <vt:lpstr>Office Theme</vt:lpstr>
      <vt:lpstr>1_Office Theme</vt:lpstr>
      <vt:lpstr>Use of Home Confinement as a Release Option</vt:lpstr>
      <vt:lpstr>Objectives</vt:lpstr>
      <vt:lpstr>Director’s Memorandum: Use of Home Confinement as A Release Option</vt:lpstr>
      <vt:lpstr>    Statutory Authority</vt:lpstr>
      <vt:lpstr>Director’s Memorandum:  Guidance      Conditional Planning Dates – FTC Worksheet</vt:lpstr>
      <vt:lpstr>Director’s Memorandum:  Guidance      Conditional Planning Dates – FTC Worksheet</vt:lpstr>
      <vt:lpstr>Director’s Memorandum:  Guidance      Conditional Planning Dates – FTC Worksheet</vt:lpstr>
      <vt:lpstr>Director’s Memorandum:  Guidance      Conditional Planning Dates – FTC Worksheet</vt:lpstr>
      <vt:lpstr>Applied in Sequence</vt:lpstr>
      <vt:lpstr>Director’s Memorandum: Use of Home Confinement as A Release Option</vt:lpstr>
      <vt:lpstr>     18 U.S.C. § 3621(b) - Second Chance        Act of 2007   </vt:lpstr>
      <vt:lpstr>     18 U.S.C. § 3621(b) - Second Chance        Act of 2007   </vt:lpstr>
      <vt:lpstr>     18 U.S.C. § 3621(b) - Second Chance        Act of 2007   </vt:lpstr>
      <vt:lpstr>     18 U.S.C. § 3621(b) - Second Chance        Act of 2007   </vt:lpstr>
      <vt:lpstr>     18 U.S.C. § 3621(b) - Second Chance        Act of 2007   </vt:lpstr>
      <vt:lpstr>     18 U.S.C. § 3621(b) - Second Chance        Act of 2007   </vt:lpstr>
      <vt:lpstr>Fact or Myth</vt:lpstr>
      <vt:lpstr>Director’s Memorandum:  Guidance      Conditional Planning Dates –Timeframes for Reviews</vt:lpstr>
      <vt:lpstr>What should you  do if…….</vt:lpstr>
      <vt:lpstr>Second Chance Act only referrals should include:</vt:lpstr>
      <vt:lpstr>SCA + FTCs over 365 with SRT  referrals should answer the questions:</vt:lpstr>
      <vt:lpstr>SCA + FTCs, no SRT  referrals should answer the questions:</vt:lpstr>
      <vt:lpstr>SCA + FTC under 365  referrals for HC should include:</vt:lpstr>
      <vt:lpstr>SCA + FTC under 365  referrals for RRC should include:</vt:lpstr>
      <vt:lpstr>FTCs only referrals should include:</vt:lpstr>
      <vt:lpstr>Residential Reentry Management Branch Guidance</vt:lpstr>
      <vt:lpstr>Documentation Needed for Community Placement Referrals</vt:lpstr>
      <vt:lpstr>BP-A0210</vt:lpstr>
      <vt:lpstr>MEDICAL</vt:lpstr>
      <vt:lpstr>Things That Delay or Prevent Placement</vt:lpstr>
      <vt:lpstr>Things That Delay or Prevent Placement</vt:lpstr>
      <vt:lpstr>A Flawless Referral Process</vt:lpstr>
      <vt:lpstr>PowerPoint Presentation</vt:lpstr>
      <vt:lpstr>Reminders</vt:lpstr>
    </vt:vector>
  </TitlesOfParts>
  <Company>Federal Bureau of Prisons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Parks, Akia</dc:creator>
  <cp:lastModifiedBy>Joseph, Victoria</cp:lastModifiedBy>
  <cp:revision>234</cp:revision>
  <dcterms:created xsi:type="dcterms:W3CDTF">2025-06-18T15:10:39Z</dcterms:created>
  <dcterms:modified xsi:type="dcterms:W3CDTF">2025-08-19T14:53:25Z</dcterms:modified>
</cp:coreProperties>
</file>